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93" r:id="rId2"/>
    <p:sldId id="257" r:id="rId3"/>
    <p:sldId id="258" r:id="rId4"/>
    <p:sldId id="297" r:id="rId5"/>
    <p:sldId id="259" r:id="rId6"/>
    <p:sldId id="294" r:id="rId7"/>
    <p:sldId id="295" r:id="rId8"/>
    <p:sldId id="298" r:id="rId9"/>
    <p:sldId id="299" r:id="rId10"/>
    <p:sldId id="300" r:id="rId11"/>
    <p:sldId id="301" r:id="rId12"/>
    <p:sldId id="302" r:id="rId13"/>
    <p:sldId id="296" r:id="rId14"/>
    <p:sldId id="303" r:id="rId15"/>
  </p:sldIdLst>
  <p:sldSz cx="12192000" cy="6858000"/>
  <p:notesSz cx="6858000" cy="9144000"/>
  <p:embeddedFontLst>
    <p:embeddedFont>
      <p:font typeface="배달의민족 한나체 Pro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fld id="{303358A7-ABED-4FD1-8EC2-F2A2E9DDC673}" type="datetimeFigureOut">
              <a:rPr lang="ko-KR" altLang="en-US" smtClean="0"/>
              <a:pPr/>
              <a:t>2020-09-03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fld id="{2433F88C-4E1F-4035-9D1B-9D20187E9EC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42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한나체 Pro" panose="020B0600000101010101" pitchFamily="50" charset="-127"/>
        <a:ea typeface="배달의민족 한나체 Pro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한나체 Pro" panose="020B0600000101010101" pitchFamily="50" charset="-127"/>
        <a:ea typeface="배달의민족 한나체 Pro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한나체 Pro" panose="020B0600000101010101" pitchFamily="50" charset="-127"/>
        <a:ea typeface="배달의민족 한나체 Pro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한나체 Pro" panose="020B0600000101010101" pitchFamily="50" charset="-127"/>
        <a:ea typeface="배달의민족 한나체 Pro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한나체 Pro" panose="020B0600000101010101" pitchFamily="50" charset="-127"/>
        <a:ea typeface="배달의민족 한나체 Pro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CBAAF-9585-4524-BAF4-4C693BCC3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8D42BB-A7CC-4592-A494-B46A1B7FE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45D3A-7E5F-480F-B5E7-CFE6DAD6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BDD3-6BE4-41CB-8BB1-E1150F32A7C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6A58E-1DB4-407A-943D-871B54D9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F3634-888F-4962-B867-FA3D39C7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110C-CBF9-477B-8D2A-FBB2BB6B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1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090B5-60D4-4F85-80DA-BB38E55A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72C20F-58C4-42AD-9C13-0933BE73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7F997F-D35E-4217-AE12-4CA54A85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BDD3-6BE4-41CB-8BB1-E1150F32A7C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3C4F6F-97E3-4945-8C17-EA29E66F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63D82-C526-48D3-999E-B90C23DD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110C-CBF9-477B-8D2A-FBB2BB6B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31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6A4D3A-9F59-4FC0-88EC-22DF4BA3A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83B48C-0288-4AFF-94D3-E0098B8C8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90460B-4A69-48B3-8AB0-F143677E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BDD3-6BE4-41CB-8BB1-E1150F32A7C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B7AB5-4250-426C-A8D0-3F436DC7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76A67-B237-494F-BE1D-ADC4AD2DD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110C-CBF9-477B-8D2A-FBB2BB6B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030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39349" y="4150242"/>
            <a:ext cx="777686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DDC39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875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976840" y="1700808"/>
            <a:ext cx="518316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373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F6F72-5E02-48E3-8904-BB8C3A84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8839B-1F0A-4249-8682-CF6A24E21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4A839-6534-4F93-8DCC-DB2224825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BDD3-6BE4-41CB-8BB1-E1150F32A7C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E495E2-8045-4179-B593-9466F61C0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5181E-D611-47FE-89A1-DB68F0FF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110C-CBF9-477B-8D2A-FBB2BB6B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16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44DD5-4307-4C03-83B4-92C792C7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249C1-BA44-4975-8CEB-E5274DAF9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BC1DC0-78BF-454A-BC0D-3C7134052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BDD3-6BE4-41CB-8BB1-E1150F32A7C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FFB64-F84C-4889-8979-F857C7CE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1464-3987-4B64-8CB8-4839D626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110C-CBF9-477B-8D2A-FBB2BB6B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0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B0D9B-EC11-4F05-AEC7-6091819A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61CC06-84A1-4B4B-A54A-24605A5D3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E4DA4F-64A0-4371-A955-160545E59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3525A0-87EE-4715-B03E-5AA40584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BDD3-6BE4-41CB-8BB1-E1150F32A7C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9FF744-4264-4AD6-BEE5-13C297F2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D752A-A6FB-47D3-A1C5-36EE446B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110C-CBF9-477B-8D2A-FBB2BB6B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5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B6BAF-E4FC-49A5-8121-B35CBB10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F1CE2-237D-4348-AF99-AAE5E948F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0A2DB3-EF00-4ABA-A4EA-0D882AAEA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32B1FF-2F5C-4CB4-A91A-80DE29D40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2A6B34-5E9A-45BA-B294-A841C8946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E626A5-108A-445D-9485-FDCFE837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BDD3-6BE4-41CB-8BB1-E1150F32A7C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2F62BB-AB81-4CBF-842A-65269978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9161F9-AAEB-4BD4-B0CC-E9C54B88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110C-CBF9-477B-8D2A-FBB2BB6B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6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53189-6976-42E4-8C36-56604DBE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50EA66-AEFD-4FAB-A8B8-208A142D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BDD3-6BE4-41CB-8BB1-E1150F32A7C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866B81-28EC-49AA-8C13-FFE9D6CD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C9A3ED-F13B-491B-9431-9F223E7B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110C-CBF9-477B-8D2A-FBB2BB6B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4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5DA48E-6609-40F8-B1EA-6C3DEB73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BDD3-6BE4-41CB-8BB1-E1150F32A7C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F53A85-B3F3-4867-8D1D-CF49434F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911618-710D-496D-B044-DADC7BBF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110C-CBF9-477B-8D2A-FBB2BB6B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34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B7D35-6A47-4064-A1F2-7CDEB32D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9B040-2BA4-4BC6-8B93-E8098BC6B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C8F7CE-E6D4-42A2-9112-8DF13559B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3EB6A9-A9EB-424A-AC48-455DC32F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BDD3-6BE4-41CB-8BB1-E1150F32A7C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02CD57-1C5D-40F1-AC0F-1325DCE6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F9327B-7A1B-445B-B838-1CA35178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110C-CBF9-477B-8D2A-FBB2BB6B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9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BA292-7968-4883-B82F-652A0D754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47D3A6-AB31-46A0-A1A1-9CBE7381A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F0729-C09E-4AB2-9C0B-2E5BB0E04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B8EB3-35F2-418E-956C-0F4F3022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BDD3-6BE4-41CB-8BB1-E1150F32A7C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235CCC-4BEB-4133-A323-DA531EAE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2700AB-E947-449C-AD15-EDDFC3ED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110C-CBF9-477B-8D2A-FBB2BB6B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94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8AB31A-F43B-45F6-9999-17146191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9FC85-8CF7-4C34-8110-3049F0F72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8A213-ED21-4F87-A7E1-5635003D0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fld id="{7E70BDD3-6BE4-41CB-8BB1-E1150F32A7C7}" type="datetimeFigureOut">
              <a:rPr lang="ko-KR" altLang="en-US" smtClean="0"/>
              <a:pPr/>
              <a:t>2020-09-03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4DB5B-192D-4000-AC97-4A753D719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52124-4861-4252-AA29-9FD7D6BF1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fld id="{4FD8110C-CBF9-477B-8D2A-FBB2BB6B4D0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97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828hh@gmail.com" TargetMode="External"/><Relationship Id="rId2" Type="http://schemas.openxmlformats.org/officeDocument/2006/relationships/hyperlink" Target="https://github.com/HanHyunDo/CalCal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guseh147@gmail.com" TargetMode="External"/><Relationship Id="rId4" Type="http://schemas.openxmlformats.org/officeDocument/2006/relationships/hyperlink" Target="mailto:kcseo25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7436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29508F-E91C-4BDB-ACC1-44580DD502CC}"/>
              </a:ext>
            </a:extLst>
          </p:cNvPr>
          <p:cNvSpPr/>
          <p:nvPr/>
        </p:nvSpPr>
        <p:spPr>
          <a:xfrm>
            <a:off x="-1" y="-64655"/>
            <a:ext cx="12265891" cy="6922655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21089" y="4824945"/>
            <a:ext cx="7776864" cy="1585337"/>
          </a:xfrm>
        </p:spPr>
        <p:txBody>
          <a:bodyPr/>
          <a:lstStyle/>
          <a:p>
            <a:br>
              <a:rPr lang="en-US" altLang="ko-KR" b="1" dirty="0">
                <a:solidFill>
                  <a:schemeClr val="bg1"/>
                </a:solidFill>
              </a:rPr>
            </a:br>
            <a:br>
              <a:rPr lang="en-US" altLang="ko-KR" sz="2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과정명</a:t>
            </a:r>
            <a:r>
              <a:rPr lang="en-US" altLang="ko-KR" sz="2400" b="1" dirty="0">
                <a:solidFill>
                  <a:schemeClr val="bg1"/>
                </a:solidFill>
              </a:rPr>
              <a:t>: AI </a:t>
            </a:r>
            <a:r>
              <a:rPr lang="ko-KR" altLang="en-US" sz="2400" b="1" dirty="0">
                <a:solidFill>
                  <a:schemeClr val="bg1"/>
                </a:solidFill>
              </a:rPr>
              <a:t>서비스 개발</a:t>
            </a:r>
            <a:br>
              <a:rPr lang="ko-KR" altLang="en-US" sz="2400" dirty="0">
                <a:solidFill>
                  <a:schemeClr val="bg1"/>
                </a:solidFill>
              </a:rPr>
            </a:b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팀명</a:t>
            </a:r>
            <a:r>
              <a:rPr lang="en-US" altLang="ko-KR" sz="2400" b="1" dirty="0">
                <a:solidFill>
                  <a:schemeClr val="bg1"/>
                </a:solidFill>
              </a:rPr>
              <a:t>: CalCal (5</a:t>
            </a:r>
            <a:r>
              <a:rPr lang="ko-KR" altLang="en-US" sz="2400" b="1" dirty="0">
                <a:solidFill>
                  <a:schemeClr val="bg1"/>
                </a:solidFill>
              </a:rPr>
              <a:t>조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br>
              <a:rPr lang="ko-KR" altLang="en-US" sz="2400" dirty="0">
                <a:solidFill>
                  <a:schemeClr val="bg1"/>
                </a:solidFill>
              </a:rPr>
            </a:b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팀원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김주현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서광채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한현도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DF723-467F-46E7-9849-F7C0527AC3C4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04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9ADE5-5483-4A6D-A274-75E084B352B3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수행결과 및 시연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BF41D9-D0DE-4986-922E-C30C16B387E5}"/>
              </a:ext>
            </a:extLst>
          </p:cNvPr>
          <p:cNvGrpSpPr/>
          <p:nvPr/>
        </p:nvGrpSpPr>
        <p:grpSpPr>
          <a:xfrm>
            <a:off x="150340" y="1472288"/>
            <a:ext cx="1934318" cy="2341594"/>
            <a:chOff x="4667582" y="1728012"/>
            <a:chExt cx="3926332" cy="19174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8F09C-A7CE-41F2-9460-664DB730962A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7F0368-4365-4654-955A-0BE91239A293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91843B-870E-4327-AFC6-3C0CEED15947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7C77AF-AE31-42B6-8BAD-BC3A853D4B5A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982660-2204-4B68-970E-BA56063F344A}"/>
                </a:ext>
              </a:extLst>
            </p:cNvPr>
            <p:cNvSpPr txBox="1"/>
            <p:nvPr/>
          </p:nvSpPr>
          <p:spPr>
            <a:xfrm>
              <a:off x="53862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239EB2-5FA6-4761-99CA-8233F0F28771}"/>
              </a:ext>
            </a:extLst>
          </p:cNvPr>
          <p:cNvSpPr/>
          <p:nvPr/>
        </p:nvSpPr>
        <p:spPr>
          <a:xfrm>
            <a:off x="10556" y="2950747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C9FEC9-D61D-4062-9257-232F49F69942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341FA6-7E11-477C-8905-F28D06E92323}"/>
              </a:ext>
            </a:extLst>
          </p:cNvPr>
          <p:cNvSpPr txBox="1"/>
          <p:nvPr/>
        </p:nvSpPr>
        <p:spPr>
          <a:xfrm>
            <a:off x="1774044" y="-653079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05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052E93-A6F6-4EBF-800F-54629CAD81F4}"/>
              </a:ext>
            </a:extLst>
          </p:cNvPr>
          <p:cNvSpPr txBox="1"/>
          <p:nvPr/>
        </p:nvSpPr>
        <p:spPr>
          <a:xfrm>
            <a:off x="2220669" y="-653079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느낀점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E956CD-2C75-4FC6-8A87-693E6288CB8C}"/>
              </a:ext>
            </a:extLst>
          </p:cNvPr>
          <p:cNvSpPr txBox="1"/>
          <p:nvPr/>
        </p:nvSpPr>
        <p:spPr>
          <a:xfrm>
            <a:off x="1779962" y="-63769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2602F0-DA7B-43BF-8825-33D9988D51F8}"/>
              </a:ext>
            </a:extLst>
          </p:cNvPr>
          <p:cNvSpPr txBox="1"/>
          <p:nvPr/>
        </p:nvSpPr>
        <p:spPr>
          <a:xfrm>
            <a:off x="2226587" y="-63769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수행절차 및 방법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D95B251-AA50-481D-8682-0E5D87310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DBD1FEB-8A05-4B4B-8E28-4A4A1FFBBE76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F0D97A-5C73-412F-9465-797D830E28E9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0F52A41-A8BE-413A-8E83-200B7B80022A}"/>
              </a:ext>
            </a:extLst>
          </p:cNvPr>
          <p:cNvSpPr/>
          <p:nvPr/>
        </p:nvSpPr>
        <p:spPr>
          <a:xfrm>
            <a:off x="2210312" y="1471377"/>
            <a:ext cx="9465127" cy="506229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ABCBE5-0AD8-4EF2-ABCD-7DB505734ACB}"/>
              </a:ext>
            </a:extLst>
          </p:cNvPr>
          <p:cNvSpPr txBox="1"/>
          <p:nvPr/>
        </p:nvSpPr>
        <p:spPr>
          <a:xfrm>
            <a:off x="2255175" y="91245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04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348375-1062-40C8-B234-F0FF86620695}"/>
              </a:ext>
            </a:extLst>
          </p:cNvPr>
          <p:cNvSpPr txBox="1"/>
          <p:nvPr/>
        </p:nvSpPr>
        <p:spPr>
          <a:xfrm>
            <a:off x="2701800" y="912450"/>
            <a:ext cx="435549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마이페이지와 회원간 식단 공유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pic>
        <p:nvPicPr>
          <p:cNvPr id="31" name="Google Shape;149;p25">
            <a:extLst>
              <a:ext uri="{FF2B5EF4-FFF2-40B4-BE49-F238E27FC236}">
                <a16:creationId xmlns:a16="http://schemas.microsoft.com/office/drawing/2014/main" id="{8E19BA0C-CB34-432B-8263-8BFAA3668A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540" t="980" r="-3539" b="-980"/>
          <a:stretch/>
        </p:blipFill>
        <p:spPr>
          <a:xfrm>
            <a:off x="2600210" y="2047357"/>
            <a:ext cx="3924002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51;p25">
            <a:extLst>
              <a:ext uri="{FF2B5EF4-FFF2-40B4-BE49-F238E27FC236}">
                <a16:creationId xmlns:a16="http://schemas.microsoft.com/office/drawing/2014/main" id="{2C8467B9-0D32-4C7F-91D3-C8459B4252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836" y="2047356"/>
            <a:ext cx="432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662A402-34CB-4189-894D-AAFCD26F574B}"/>
              </a:ext>
            </a:extLst>
          </p:cNvPr>
          <p:cNvSpPr txBox="1"/>
          <p:nvPr/>
        </p:nvSpPr>
        <p:spPr>
          <a:xfrm>
            <a:off x="3788872" y="5744618"/>
            <a:ext cx="15466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마이페이지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F8A834-D277-46C1-9EA6-2488354B1548}"/>
              </a:ext>
            </a:extLst>
          </p:cNvPr>
          <p:cNvSpPr txBox="1"/>
          <p:nvPr/>
        </p:nvSpPr>
        <p:spPr>
          <a:xfrm>
            <a:off x="7994970" y="5744618"/>
            <a:ext cx="22717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식단 공유 페이지</a:t>
            </a:r>
          </a:p>
        </p:txBody>
      </p:sp>
    </p:spTree>
    <p:extLst>
      <p:ext uri="{BB962C8B-B14F-4D97-AF65-F5344CB8AC3E}">
        <p14:creationId xmlns:p14="http://schemas.microsoft.com/office/powerpoint/2010/main" val="1634389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DF723-467F-46E7-9849-F7C0527AC3C4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04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9ADE5-5483-4A6D-A274-75E084B352B3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수행결과 및 시연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BF41D9-D0DE-4986-922E-C30C16B387E5}"/>
              </a:ext>
            </a:extLst>
          </p:cNvPr>
          <p:cNvGrpSpPr/>
          <p:nvPr/>
        </p:nvGrpSpPr>
        <p:grpSpPr>
          <a:xfrm>
            <a:off x="150340" y="1472288"/>
            <a:ext cx="1934318" cy="2341594"/>
            <a:chOff x="4667582" y="1728012"/>
            <a:chExt cx="3926332" cy="19174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8F09C-A7CE-41F2-9460-664DB730962A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7F0368-4365-4654-955A-0BE91239A293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91843B-870E-4327-AFC6-3C0CEED15947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7C77AF-AE31-42B6-8BAD-BC3A853D4B5A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982660-2204-4B68-970E-BA56063F344A}"/>
                </a:ext>
              </a:extLst>
            </p:cNvPr>
            <p:cNvSpPr txBox="1"/>
            <p:nvPr/>
          </p:nvSpPr>
          <p:spPr>
            <a:xfrm>
              <a:off x="53862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239EB2-5FA6-4761-99CA-8233F0F28771}"/>
              </a:ext>
            </a:extLst>
          </p:cNvPr>
          <p:cNvSpPr/>
          <p:nvPr/>
        </p:nvSpPr>
        <p:spPr>
          <a:xfrm>
            <a:off x="10556" y="2950747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C9FEC9-D61D-4062-9257-232F49F69942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341FA6-7E11-477C-8905-F28D06E92323}"/>
              </a:ext>
            </a:extLst>
          </p:cNvPr>
          <p:cNvSpPr txBox="1"/>
          <p:nvPr/>
        </p:nvSpPr>
        <p:spPr>
          <a:xfrm>
            <a:off x="1774044" y="-653079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05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052E93-A6F6-4EBF-800F-54629CAD81F4}"/>
              </a:ext>
            </a:extLst>
          </p:cNvPr>
          <p:cNvSpPr txBox="1"/>
          <p:nvPr/>
        </p:nvSpPr>
        <p:spPr>
          <a:xfrm>
            <a:off x="2220669" y="-653079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느낀점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E956CD-2C75-4FC6-8A87-693E6288CB8C}"/>
              </a:ext>
            </a:extLst>
          </p:cNvPr>
          <p:cNvSpPr txBox="1"/>
          <p:nvPr/>
        </p:nvSpPr>
        <p:spPr>
          <a:xfrm>
            <a:off x="1779962" y="-63769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2602F0-DA7B-43BF-8825-33D9988D51F8}"/>
              </a:ext>
            </a:extLst>
          </p:cNvPr>
          <p:cNvSpPr txBox="1"/>
          <p:nvPr/>
        </p:nvSpPr>
        <p:spPr>
          <a:xfrm>
            <a:off x="2226587" y="-63769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수행절차 및 방법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D95B251-AA50-481D-8682-0E5D87310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DBD1FEB-8A05-4B4B-8E28-4A4A1FFBBE76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F0D97A-5C73-412F-9465-797D830E28E9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6246D8B-8C6F-49EF-9BB2-9C192EFD6219}"/>
              </a:ext>
            </a:extLst>
          </p:cNvPr>
          <p:cNvSpPr/>
          <p:nvPr/>
        </p:nvSpPr>
        <p:spPr>
          <a:xfrm>
            <a:off x="2210312" y="1471377"/>
            <a:ext cx="9465127" cy="506229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65D3AE-B9FD-479F-8AD1-89C9206012E8}"/>
              </a:ext>
            </a:extLst>
          </p:cNvPr>
          <p:cNvSpPr txBox="1"/>
          <p:nvPr/>
        </p:nvSpPr>
        <p:spPr>
          <a:xfrm>
            <a:off x="2255175" y="91245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05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1AC68D-E5B0-4EE7-997F-A5FDB0100418}"/>
              </a:ext>
            </a:extLst>
          </p:cNvPr>
          <p:cNvSpPr txBox="1"/>
          <p:nvPr/>
        </p:nvSpPr>
        <p:spPr>
          <a:xfrm>
            <a:off x="2701800" y="91245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식단 분석</a:t>
            </a:r>
          </a:p>
        </p:txBody>
      </p:sp>
      <p:pic>
        <p:nvPicPr>
          <p:cNvPr id="31" name="Google Shape;158;p26">
            <a:extLst>
              <a:ext uri="{FF2B5EF4-FFF2-40B4-BE49-F238E27FC236}">
                <a16:creationId xmlns:a16="http://schemas.microsoft.com/office/drawing/2014/main" id="{10816D31-E29F-4B47-B330-33005AD9FF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758" y="1665602"/>
            <a:ext cx="8233285" cy="31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59;p26">
            <a:extLst>
              <a:ext uri="{FF2B5EF4-FFF2-40B4-BE49-F238E27FC236}">
                <a16:creationId xmlns:a16="http://schemas.microsoft.com/office/drawing/2014/main" id="{34BDB2F1-74C2-4495-BB89-E86E5EACA0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757" y="4845026"/>
            <a:ext cx="8217867" cy="15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19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DF723-467F-46E7-9849-F7C0527AC3C4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04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9ADE5-5483-4A6D-A274-75E084B352B3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수행결과 및 시연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BF41D9-D0DE-4986-922E-C30C16B387E5}"/>
              </a:ext>
            </a:extLst>
          </p:cNvPr>
          <p:cNvGrpSpPr/>
          <p:nvPr/>
        </p:nvGrpSpPr>
        <p:grpSpPr>
          <a:xfrm>
            <a:off x="150340" y="1472288"/>
            <a:ext cx="1934318" cy="2341594"/>
            <a:chOff x="4667582" y="1728012"/>
            <a:chExt cx="3926332" cy="19174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8F09C-A7CE-41F2-9460-664DB730962A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7F0368-4365-4654-955A-0BE91239A293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91843B-870E-4327-AFC6-3C0CEED15947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7C77AF-AE31-42B6-8BAD-BC3A853D4B5A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982660-2204-4B68-970E-BA56063F344A}"/>
                </a:ext>
              </a:extLst>
            </p:cNvPr>
            <p:cNvSpPr txBox="1"/>
            <p:nvPr/>
          </p:nvSpPr>
          <p:spPr>
            <a:xfrm>
              <a:off x="53862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239EB2-5FA6-4761-99CA-8233F0F28771}"/>
              </a:ext>
            </a:extLst>
          </p:cNvPr>
          <p:cNvSpPr/>
          <p:nvPr/>
        </p:nvSpPr>
        <p:spPr>
          <a:xfrm>
            <a:off x="10556" y="2950747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C9FEC9-D61D-4062-9257-232F49F69942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341FA6-7E11-477C-8905-F28D06E92323}"/>
              </a:ext>
            </a:extLst>
          </p:cNvPr>
          <p:cNvSpPr txBox="1"/>
          <p:nvPr/>
        </p:nvSpPr>
        <p:spPr>
          <a:xfrm>
            <a:off x="1774044" y="-653079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05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052E93-A6F6-4EBF-800F-54629CAD81F4}"/>
              </a:ext>
            </a:extLst>
          </p:cNvPr>
          <p:cNvSpPr txBox="1"/>
          <p:nvPr/>
        </p:nvSpPr>
        <p:spPr>
          <a:xfrm>
            <a:off x="2220669" y="-653079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느낀점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E956CD-2C75-4FC6-8A87-693E6288CB8C}"/>
              </a:ext>
            </a:extLst>
          </p:cNvPr>
          <p:cNvSpPr txBox="1"/>
          <p:nvPr/>
        </p:nvSpPr>
        <p:spPr>
          <a:xfrm>
            <a:off x="1779962" y="-63769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2602F0-DA7B-43BF-8825-33D9988D51F8}"/>
              </a:ext>
            </a:extLst>
          </p:cNvPr>
          <p:cNvSpPr txBox="1"/>
          <p:nvPr/>
        </p:nvSpPr>
        <p:spPr>
          <a:xfrm>
            <a:off x="2226587" y="-63769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수행절차 및 방법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D95B251-AA50-481D-8682-0E5D87310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DBD1FEB-8A05-4B4B-8E28-4A4A1FFBBE76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F0D97A-5C73-412F-9465-797D830E28E9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AFB4E26-EBDE-41D6-817E-898DE6FF15A4}"/>
              </a:ext>
            </a:extLst>
          </p:cNvPr>
          <p:cNvSpPr/>
          <p:nvPr/>
        </p:nvSpPr>
        <p:spPr>
          <a:xfrm>
            <a:off x="2210312" y="1471377"/>
            <a:ext cx="9465127" cy="506229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4F1D05-3699-4BDC-8856-F436B387BECC}"/>
              </a:ext>
            </a:extLst>
          </p:cNvPr>
          <p:cNvSpPr txBox="1"/>
          <p:nvPr/>
        </p:nvSpPr>
        <p:spPr>
          <a:xfrm>
            <a:off x="2255175" y="91245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06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D5C8B-1E7E-4FBC-8930-B751ABB495EC}"/>
              </a:ext>
            </a:extLst>
          </p:cNvPr>
          <p:cNvSpPr txBox="1"/>
          <p:nvPr/>
        </p:nvSpPr>
        <p:spPr>
          <a:xfrm>
            <a:off x="2701800" y="91245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음식 검색과 식단에 추가</a:t>
            </a:r>
          </a:p>
        </p:txBody>
      </p:sp>
      <p:pic>
        <p:nvPicPr>
          <p:cNvPr id="31" name="Google Shape;166;p27">
            <a:extLst>
              <a:ext uri="{FF2B5EF4-FFF2-40B4-BE49-F238E27FC236}">
                <a16:creationId xmlns:a16="http://schemas.microsoft.com/office/drawing/2014/main" id="{246AA576-E28F-4361-9B55-DD1090FBCA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020" y="2264838"/>
            <a:ext cx="7490031" cy="34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2761C7A-82B2-41B3-826F-52DF8485C4BB}"/>
              </a:ext>
            </a:extLst>
          </p:cNvPr>
          <p:cNvSpPr txBox="1"/>
          <p:nvPr/>
        </p:nvSpPr>
        <p:spPr>
          <a:xfrm>
            <a:off x="5902359" y="5740213"/>
            <a:ext cx="22632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Search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 페이지</a:t>
            </a:r>
          </a:p>
        </p:txBody>
      </p:sp>
    </p:spTree>
    <p:extLst>
      <p:ext uri="{BB962C8B-B14F-4D97-AF65-F5344CB8AC3E}">
        <p14:creationId xmlns:p14="http://schemas.microsoft.com/office/powerpoint/2010/main" val="116867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DF723-467F-46E7-9849-F7C0527AC3C4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05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9ADE5-5483-4A6D-A274-75E084B352B3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느낀점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BF41D9-D0DE-4986-922E-C30C16B387E5}"/>
              </a:ext>
            </a:extLst>
          </p:cNvPr>
          <p:cNvGrpSpPr/>
          <p:nvPr/>
        </p:nvGrpSpPr>
        <p:grpSpPr>
          <a:xfrm>
            <a:off x="150340" y="1472288"/>
            <a:ext cx="1934318" cy="2341594"/>
            <a:chOff x="4667582" y="1728012"/>
            <a:chExt cx="3926332" cy="19174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8F09C-A7CE-41F2-9460-664DB730962A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7F0368-4365-4654-955A-0BE91239A293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91843B-870E-4327-AFC6-3C0CEED15947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7C77AF-AE31-42B6-8BAD-BC3A853D4B5A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982660-2204-4B68-970E-BA56063F344A}"/>
                </a:ext>
              </a:extLst>
            </p:cNvPr>
            <p:cNvSpPr txBox="1"/>
            <p:nvPr/>
          </p:nvSpPr>
          <p:spPr>
            <a:xfrm>
              <a:off x="53862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239EB2-5FA6-4761-99CA-8233F0F28771}"/>
              </a:ext>
            </a:extLst>
          </p:cNvPr>
          <p:cNvSpPr/>
          <p:nvPr/>
        </p:nvSpPr>
        <p:spPr>
          <a:xfrm>
            <a:off x="10556" y="3412386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C9FEC9-D61D-4062-9257-232F49F69942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17BD1B-EFF7-4E6B-8ED1-4497F360028B}"/>
              </a:ext>
            </a:extLst>
          </p:cNvPr>
          <p:cNvSpPr txBox="1"/>
          <p:nvPr/>
        </p:nvSpPr>
        <p:spPr>
          <a:xfrm>
            <a:off x="1763687" y="-572877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04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2CEBFD-329D-4212-9CB7-BC34B7E5BB1C}"/>
              </a:ext>
            </a:extLst>
          </p:cNvPr>
          <p:cNvSpPr txBox="1"/>
          <p:nvPr/>
        </p:nvSpPr>
        <p:spPr>
          <a:xfrm>
            <a:off x="2210312" y="-572877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수행결과 및 시연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B5FA958-250D-41B3-9C24-7393A9CF68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CBE9DE-8282-40E5-9C98-C4230A0B67FC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B56C74-6A96-446B-AFAF-93C7CA33AD2D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53" name="Google Shape;172;p28">
            <a:extLst>
              <a:ext uri="{FF2B5EF4-FFF2-40B4-BE49-F238E27FC236}">
                <a16:creationId xmlns:a16="http://schemas.microsoft.com/office/drawing/2014/main" id="{076B3916-91A1-4EE8-B082-F3B761E35D54}"/>
              </a:ext>
            </a:extLst>
          </p:cNvPr>
          <p:cNvSpPr/>
          <p:nvPr/>
        </p:nvSpPr>
        <p:spPr>
          <a:xfrm>
            <a:off x="2823718" y="2709042"/>
            <a:ext cx="2614120" cy="304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73;p28">
            <a:extLst>
              <a:ext uri="{FF2B5EF4-FFF2-40B4-BE49-F238E27FC236}">
                <a16:creationId xmlns:a16="http://schemas.microsoft.com/office/drawing/2014/main" id="{4757961E-0B99-4526-8ADC-A2BCFA19386F}"/>
              </a:ext>
            </a:extLst>
          </p:cNvPr>
          <p:cNvSpPr/>
          <p:nvPr/>
        </p:nvSpPr>
        <p:spPr>
          <a:xfrm>
            <a:off x="5688181" y="2681095"/>
            <a:ext cx="2614120" cy="304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74;p28">
            <a:extLst>
              <a:ext uri="{FF2B5EF4-FFF2-40B4-BE49-F238E27FC236}">
                <a16:creationId xmlns:a16="http://schemas.microsoft.com/office/drawing/2014/main" id="{B5D44DAD-9126-4094-9AD8-8AC1BBC591FA}"/>
              </a:ext>
            </a:extLst>
          </p:cNvPr>
          <p:cNvSpPr/>
          <p:nvPr/>
        </p:nvSpPr>
        <p:spPr>
          <a:xfrm>
            <a:off x="8552644" y="2681095"/>
            <a:ext cx="2614120" cy="304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75;p28">
            <a:extLst>
              <a:ext uri="{FF2B5EF4-FFF2-40B4-BE49-F238E27FC236}">
                <a16:creationId xmlns:a16="http://schemas.microsoft.com/office/drawing/2014/main" id="{992BC9F9-6AED-460C-B91C-C1D13048C29A}"/>
              </a:ext>
            </a:extLst>
          </p:cNvPr>
          <p:cNvSpPr txBox="1"/>
          <p:nvPr/>
        </p:nvSpPr>
        <p:spPr>
          <a:xfrm>
            <a:off x="3311177" y="3206205"/>
            <a:ext cx="1750744" cy="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김주현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7" name="Google Shape;176;p28">
            <a:extLst>
              <a:ext uri="{FF2B5EF4-FFF2-40B4-BE49-F238E27FC236}">
                <a16:creationId xmlns:a16="http://schemas.microsoft.com/office/drawing/2014/main" id="{A0B7155C-92A6-4E33-87D4-58040B6EE3B9}"/>
              </a:ext>
            </a:extLst>
          </p:cNvPr>
          <p:cNvSpPr txBox="1"/>
          <p:nvPr/>
        </p:nvSpPr>
        <p:spPr>
          <a:xfrm>
            <a:off x="8984331" y="3167858"/>
            <a:ext cx="1750744" cy="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한현도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8" name="Google Shape;177;p28">
            <a:extLst>
              <a:ext uri="{FF2B5EF4-FFF2-40B4-BE49-F238E27FC236}">
                <a16:creationId xmlns:a16="http://schemas.microsoft.com/office/drawing/2014/main" id="{1262176B-7C5F-4CC6-AAD3-939AB7AE6F2C}"/>
              </a:ext>
            </a:extLst>
          </p:cNvPr>
          <p:cNvSpPr txBox="1"/>
          <p:nvPr/>
        </p:nvSpPr>
        <p:spPr>
          <a:xfrm>
            <a:off x="6114134" y="3206205"/>
            <a:ext cx="1750744" cy="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서광채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9" name="Google Shape;178;p28">
            <a:extLst>
              <a:ext uri="{FF2B5EF4-FFF2-40B4-BE49-F238E27FC236}">
                <a16:creationId xmlns:a16="http://schemas.microsoft.com/office/drawing/2014/main" id="{A360CD9F-ED7E-4EE1-81FD-275E3160B69A}"/>
              </a:ext>
            </a:extLst>
          </p:cNvPr>
          <p:cNvSpPr txBox="1"/>
          <p:nvPr/>
        </p:nvSpPr>
        <p:spPr>
          <a:xfrm>
            <a:off x="2986453" y="3819077"/>
            <a:ext cx="2400192" cy="233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 개발은 처음이어서 낯설었지만 마치고 나니 뿌듯하다. Django의 모델 패턴과 웹 구축 과정을 이해할 수 있어 유익한 시간이었다. 추후 다른 데이터베이스 시스템과의 연동이나 클라우드 배포와 같은 부분을 더 구현해보고싶다.</a:t>
            </a:r>
            <a:endParaRPr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0" name="Google Shape;179;p28">
            <a:extLst>
              <a:ext uri="{FF2B5EF4-FFF2-40B4-BE49-F238E27FC236}">
                <a16:creationId xmlns:a16="http://schemas.microsoft.com/office/drawing/2014/main" id="{90B8A1FF-844A-478D-9F02-AC875F57498D}"/>
              </a:ext>
            </a:extLst>
          </p:cNvPr>
          <p:cNvSpPr txBox="1"/>
          <p:nvPr/>
        </p:nvSpPr>
        <p:spPr>
          <a:xfrm>
            <a:off x="5886007" y="3746404"/>
            <a:ext cx="2400192" cy="226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활발한 아이디어 회의와 빠른 주제 선정으로 신속하게 프로젝트에 임할 수 있어 좋았다.</a:t>
            </a:r>
            <a:endParaRPr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프로젝트를 통해 데이터의 입출 형식을 잘 분류하고 처리하는 것의 중요성을 알게 되었다.</a:t>
            </a:r>
            <a:endParaRPr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프로젝트를 진행하면서 형상관리에 어려움을 겪었는데 추후 팀 단위의 작업을 할 때 이런 일이 없도록 형상 관리 도구 사용법을 숙지해야 겠다.</a:t>
            </a:r>
            <a:endParaRPr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1" name="Google Shape;180;p28">
            <a:extLst>
              <a:ext uri="{FF2B5EF4-FFF2-40B4-BE49-F238E27FC236}">
                <a16:creationId xmlns:a16="http://schemas.microsoft.com/office/drawing/2014/main" id="{ADF7D66C-47C5-4E7D-A9AC-DE1125DD7C61}"/>
              </a:ext>
            </a:extLst>
          </p:cNvPr>
          <p:cNvSpPr txBox="1"/>
          <p:nvPr/>
        </p:nvSpPr>
        <p:spPr>
          <a:xfrm>
            <a:off x="8707567" y="3741131"/>
            <a:ext cx="2400192" cy="226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매일매일의 즉각적인 피드백과 커뮤니케이션이 잘 이루어져 별다른 갈등 없이 그 날의 목표를 채워갔다. 아쉬운점은 스스로 웹 개발에 대한 지식이 많지 않아 생각했지만 구현하지 못한 부분들이 아쉽게 생각이 든다.</a:t>
            </a:r>
            <a:endParaRPr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0" name="그림 49" descr="모니터, 화면, 컴퓨터, 텔레비전이(가) 표시된 사진&#10;&#10;자동 생성된 설명">
            <a:extLst>
              <a:ext uri="{FF2B5EF4-FFF2-40B4-BE49-F238E27FC236}">
                <a16:creationId xmlns:a16="http://schemas.microsoft.com/office/drawing/2014/main" id="{BFA3243E-0DCB-41BE-A264-4979BD528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43" y="1120460"/>
            <a:ext cx="1993689" cy="1993689"/>
          </a:xfrm>
          <a:prstGeom prst="rect">
            <a:avLst/>
          </a:prstGeom>
        </p:spPr>
      </p:pic>
      <p:pic>
        <p:nvPicPr>
          <p:cNvPr id="51" name="그림 50" descr="모니터, 화면, 컴퓨터, 텔레비전이(가) 표시된 사진&#10;&#10;자동 생성된 설명">
            <a:extLst>
              <a:ext uri="{FF2B5EF4-FFF2-40B4-BE49-F238E27FC236}">
                <a16:creationId xmlns:a16="http://schemas.microsoft.com/office/drawing/2014/main" id="{300DC81A-84DE-4981-BA60-C6D6259D8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859" y="1155251"/>
            <a:ext cx="1993689" cy="1993689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A02C5B5E-5E54-4DEE-82EB-4FF3DD2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3113" y="1141276"/>
            <a:ext cx="1993688" cy="19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7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A3FF03-047D-4A43-A101-6A96505BFECC}"/>
              </a:ext>
            </a:extLst>
          </p:cNvPr>
          <p:cNvSpPr/>
          <p:nvPr/>
        </p:nvSpPr>
        <p:spPr>
          <a:xfrm>
            <a:off x="-1" y="-64655"/>
            <a:ext cx="12265891" cy="6922655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041495" y="1750292"/>
            <a:ext cx="5183160" cy="2376264"/>
          </a:xfrm>
        </p:spPr>
        <p:txBody>
          <a:bodyPr anchor="ctr"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73DCA-89F6-4353-8B5F-64305377BC2F}"/>
              </a:ext>
            </a:extLst>
          </p:cNvPr>
          <p:cNvSpPr txBox="1"/>
          <p:nvPr/>
        </p:nvSpPr>
        <p:spPr>
          <a:xfrm>
            <a:off x="238586" y="5107708"/>
            <a:ext cx="48029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Github</a:t>
            </a:r>
            <a:r>
              <a:rPr lang="en-US" altLang="ko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: </a:t>
            </a:r>
            <a:r>
              <a:rPr lang="en-US" altLang="ko" sz="14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https://github.com/HanHyunDo/CalCal</a:t>
            </a:r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/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/>
            <a:r>
              <a:rPr lang="en-US" altLang="ko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Email:</a:t>
            </a:r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0" indent="-317500">
              <a:buClr>
                <a:schemeClr val="dk1"/>
              </a:buClr>
              <a:buSzPts val="1400"/>
              <a:buChar char="-"/>
            </a:pPr>
            <a:r>
              <a:rPr lang="ko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김주현 </a:t>
            </a:r>
            <a:r>
              <a:rPr lang="en-US" altLang="ko" sz="14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j828hh@gmail.com</a:t>
            </a:r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0" indent="-317500">
              <a:buClr>
                <a:schemeClr val="dk1"/>
              </a:buClr>
              <a:buSzPts val="1400"/>
              <a:buChar char="-"/>
            </a:pPr>
            <a:r>
              <a:rPr lang="ko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서광채 </a:t>
            </a:r>
            <a:r>
              <a:rPr lang="en-US" altLang="ko" sz="14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kcseo25@gmail.com</a:t>
            </a:r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0" indent="-317500">
              <a:buClr>
                <a:srgbClr val="555555"/>
              </a:buClr>
              <a:buSzPts val="1400"/>
              <a:buChar char="-"/>
            </a:pPr>
            <a:r>
              <a:rPr lang="ko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한현도 </a:t>
            </a:r>
            <a:r>
              <a:rPr lang="en-US" altLang="ko" sz="14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guseh147@gmail.com</a:t>
            </a:r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ABB8F7-ACA0-45C8-BF69-4068F5477092}"/>
              </a:ext>
            </a:extLst>
          </p:cNvPr>
          <p:cNvGrpSpPr/>
          <p:nvPr/>
        </p:nvGrpSpPr>
        <p:grpSpPr>
          <a:xfrm>
            <a:off x="3959223" y="1943532"/>
            <a:ext cx="4783723" cy="3583057"/>
            <a:chOff x="4156671" y="1645606"/>
            <a:chExt cx="4118042" cy="293399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741C2-74E5-47C2-B111-C8F94D66E34F}"/>
                </a:ext>
              </a:extLst>
            </p:cNvPr>
            <p:cNvGrpSpPr/>
            <p:nvPr/>
          </p:nvGrpSpPr>
          <p:grpSpPr>
            <a:xfrm>
              <a:off x="4156671" y="1645606"/>
              <a:ext cx="3729740" cy="478845"/>
              <a:chOff x="2964319" y="3556364"/>
              <a:chExt cx="3729740" cy="47884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431F66-564B-4ACF-971D-82E87152C8CF}"/>
                  </a:ext>
                </a:extLst>
              </p:cNvPr>
              <p:cNvSpPr txBox="1"/>
              <p:nvPr/>
            </p:nvSpPr>
            <p:spPr>
              <a:xfrm>
                <a:off x="2964319" y="3568965"/>
                <a:ext cx="594044" cy="453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36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anose="020B0604020202020204" pitchFamily="34" charset="0"/>
                  </a:rPr>
                  <a:t>01</a:t>
                </a:r>
                <a:endParaRPr lang="ko-KR" altLang="en-US" sz="36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BFE321-D945-444B-91B8-D5902884A40E}"/>
                  </a:ext>
                </a:extLst>
              </p:cNvPr>
              <p:cNvSpPr txBox="1"/>
              <p:nvPr/>
            </p:nvSpPr>
            <p:spPr>
              <a:xfrm>
                <a:off x="3486355" y="3556364"/>
                <a:ext cx="3207704" cy="4788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32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프로젝트 배경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F8253D4-C8F3-495C-A7B9-7DFB2DF822DB}"/>
                </a:ext>
              </a:extLst>
            </p:cNvPr>
            <p:cNvGrpSpPr/>
            <p:nvPr/>
          </p:nvGrpSpPr>
          <p:grpSpPr>
            <a:xfrm>
              <a:off x="4156671" y="2259394"/>
              <a:ext cx="3729740" cy="478845"/>
              <a:chOff x="2964319" y="3556364"/>
              <a:chExt cx="3729740" cy="47884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1F6EA2-0EC6-4B38-8B9F-C40FE57443E3}"/>
                  </a:ext>
                </a:extLst>
              </p:cNvPr>
              <p:cNvSpPr txBox="1"/>
              <p:nvPr/>
            </p:nvSpPr>
            <p:spPr>
              <a:xfrm>
                <a:off x="2964319" y="3568965"/>
                <a:ext cx="594044" cy="453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36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anose="020B0604020202020204" pitchFamily="34" charset="0"/>
                  </a:rPr>
                  <a:t>02</a:t>
                </a:r>
                <a:endParaRPr lang="ko-KR" altLang="en-US" sz="36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E8A38-ED93-4B2C-994B-A871E73009D3}"/>
                  </a:ext>
                </a:extLst>
              </p:cNvPr>
              <p:cNvSpPr txBox="1"/>
              <p:nvPr/>
            </p:nvSpPr>
            <p:spPr>
              <a:xfrm>
                <a:off x="3486355" y="3556364"/>
                <a:ext cx="3207704" cy="4788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32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팀 구성 및 역할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4A794CB-2C65-4BB4-8F9C-8E2A572BCB61}"/>
                </a:ext>
              </a:extLst>
            </p:cNvPr>
            <p:cNvGrpSpPr/>
            <p:nvPr/>
          </p:nvGrpSpPr>
          <p:grpSpPr>
            <a:xfrm>
              <a:off x="4156671" y="2873182"/>
              <a:ext cx="3729740" cy="478845"/>
              <a:chOff x="2964319" y="3556364"/>
              <a:chExt cx="3729740" cy="47884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D32A5A-533F-46FE-8B1B-E69CBAA9ECDD}"/>
                  </a:ext>
                </a:extLst>
              </p:cNvPr>
              <p:cNvSpPr txBox="1"/>
              <p:nvPr/>
            </p:nvSpPr>
            <p:spPr>
              <a:xfrm>
                <a:off x="2964319" y="3568966"/>
                <a:ext cx="594044" cy="453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36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anose="020B0604020202020204" pitchFamily="34" charset="0"/>
                  </a:rPr>
                  <a:t>03</a:t>
                </a:r>
                <a:endParaRPr lang="ko-KR" altLang="en-US" sz="36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14F86B-5F21-4158-BD44-638D4CD10986}"/>
                  </a:ext>
                </a:extLst>
              </p:cNvPr>
              <p:cNvSpPr txBox="1"/>
              <p:nvPr/>
            </p:nvSpPr>
            <p:spPr>
              <a:xfrm>
                <a:off x="3486355" y="3556364"/>
                <a:ext cx="3207704" cy="4788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32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수행절차 및 방법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3557247-59E4-4340-996D-DB6DEB933EE5}"/>
                </a:ext>
              </a:extLst>
            </p:cNvPr>
            <p:cNvGrpSpPr/>
            <p:nvPr/>
          </p:nvGrpSpPr>
          <p:grpSpPr>
            <a:xfrm>
              <a:off x="4156671" y="3486970"/>
              <a:ext cx="4118042" cy="478845"/>
              <a:chOff x="2964319" y="3556364"/>
              <a:chExt cx="4118042" cy="47884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892BD-29CD-4346-A386-ED81804FE5B0}"/>
                  </a:ext>
                </a:extLst>
              </p:cNvPr>
              <p:cNvSpPr txBox="1"/>
              <p:nvPr/>
            </p:nvSpPr>
            <p:spPr>
              <a:xfrm>
                <a:off x="2964319" y="3568965"/>
                <a:ext cx="594044" cy="453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36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anose="020B0604020202020204" pitchFamily="34" charset="0"/>
                  </a:rPr>
                  <a:t>04</a:t>
                </a:r>
                <a:endParaRPr lang="ko-KR" altLang="en-US" sz="36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3914D5-4954-48A0-8963-D8046B785236}"/>
                  </a:ext>
                </a:extLst>
              </p:cNvPr>
              <p:cNvSpPr txBox="1"/>
              <p:nvPr/>
            </p:nvSpPr>
            <p:spPr>
              <a:xfrm>
                <a:off x="3486354" y="3556364"/>
                <a:ext cx="3596007" cy="4788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32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수행결과 및 시연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C90F648-8FAD-4134-AA05-531E19DD19BA}"/>
                </a:ext>
              </a:extLst>
            </p:cNvPr>
            <p:cNvGrpSpPr/>
            <p:nvPr/>
          </p:nvGrpSpPr>
          <p:grpSpPr>
            <a:xfrm>
              <a:off x="4156671" y="4100758"/>
              <a:ext cx="3729740" cy="478845"/>
              <a:chOff x="2964319" y="3556364"/>
              <a:chExt cx="3729740" cy="4788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3A119F-5EB7-4C2D-A581-D4536D45623A}"/>
                  </a:ext>
                </a:extLst>
              </p:cNvPr>
              <p:cNvSpPr txBox="1"/>
              <p:nvPr/>
            </p:nvSpPr>
            <p:spPr>
              <a:xfrm>
                <a:off x="2964319" y="3568965"/>
                <a:ext cx="594044" cy="453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36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anose="020B0604020202020204" pitchFamily="34" charset="0"/>
                  </a:rPr>
                  <a:t>05</a:t>
                </a:r>
                <a:endParaRPr lang="ko-KR" altLang="en-US" sz="36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2A0F43-8DDE-4FD7-8713-21EB83042832}"/>
                  </a:ext>
                </a:extLst>
              </p:cNvPr>
              <p:cNvSpPr txBox="1"/>
              <p:nvPr/>
            </p:nvSpPr>
            <p:spPr>
              <a:xfrm>
                <a:off x="3486355" y="3556364"/>
                <a:ext cx="3207704" cy="4788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32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느낀점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1A5C925-3D44-492F-B9A5-102F3F7A9AAF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296697-022E-486A-9869-76D44934ED9C}"/>
              </a:ext>
            </a:extLst>
          </p:cNvPr>
          <p:cNvGrpSpPr/>
          <p:nvPr/>
        </p:nvGrpSpPr>
        <p:grpSpPr>
          <a:xfrm>
            <a:off x="-1889928" y="1087406"/>
            <a:ext cx="1889928" cy="2341594"/>
            <a:chOff x="4667582" y="1728012"/>
            <a:chExt cx="3836228" cy="19174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CD8B5D-5ABC-4FF6-A318-6AFD1BAFB4F3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002C72-F636-4A52-A204-9936E3215FE3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F64510-3F25-4698-8B9E-177FF0B53A9D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FD82C-638E-41D4-85E9-04342F006A81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7BA93A-BBFC-42A5-AD90-7C49A0A6D886}"/>
                </a:ext>
              </a:extLst>
            </p:cNvPr>
            <p:cNvSpPr txBox="1"/>
            <p:nvPr/>
          </p:nvSpPr>
          <p:spPr>
            <a:xfrm>
              <a:off x="5296107" y="3393409"/>
              <a:ext cx="3207703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2C6F846-D7EA-4AA3-B99C-549F13E379D5}"/>
              </a:ext>
            </a:extLst>
          </p:cNvPr>
          <p:cNvGrpSpPr/>
          <p:nvPr/>
        </p:nvGrpSpPr>
        <p:grpSpPr>
          <a:xfrm>
            <a:off x="179368" y="1472288"/>
            <a:ext cx="1935648" cy="2341594"/>
            <a:chOff x="4667582" y="1728012"/>
            <a:chExt cx="3929032" cy="191742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5070EC-14C0-4F9D-A66E-8E226269878C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833AC9-7C5A-41CE-BA7E-37D42111DE1F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E6EFCE-D52D-4FB1-81AF-993A9B4A4FB0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F972F-98D3-4C9D-AB5F-3C0DA03CB0D4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8E85B3-AB6C-495B-A2ED-7C807EF6B991}"/>
                </a:ext>
              </a:extLst>
            </p:cNvPr>
            <p:cNvSpPr txBox="1"/>
            <p:nvPr/>
          </p:nvSpPr>
          <p:spPr>
            <a:xfrm>
              <a:off x="53889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54F89B4-19DC-450C-B4DE-5FA1CE188851}"/>
              </a:ext>
            </a:extLst>
          </p:cNvPr>
          <p:cNvSpPr/>
          <p:nvPr/>
        </p:nvSpPr>
        <p:spPr>
          <a:xfrm>
            <a:off x="10556" y="926634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9B74C4-6A65-4B65-ADD1-56AF1CDB1BA0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37AE76-876A-4A69-9A51-445E99286E20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00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5E3D47-0015-43A4-B63F-2595C492BE98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337D18-834C-4865-A0B2-37F646D22223}"/>
              </a:ext>
            </a:extLst>
          </p:cNvPr>
          <p:cNvSpPr txBox="1"/>
          <p:nvPr/>
        </p:nvSpPr>
        <p:spPr>
          <a:xfrm>
            <a:off x="1705775" y="-985192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01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371068-9C01-4F69-8C77-19423AB951D9}"/>
              </a:ext>
            </a:extLst>
          </p:cNvPr>
          <p:cNvSpPr txBox="1"/>
          <p:nvPr/>
        </p:nvSpPr>
        <p:spPr>
          <a:xfrm>
            <a:off x="2152400" y="-985192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프로젝트 배경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CED8FEB-906F-4A70-9854-6F3D65EC9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F1F050C-B469-4264-A76B-8BF4ED0FB36D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7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DF723-467F-46E7-9849-F7C0527AC3C4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01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9ADE5-5483-4A6D-A274-75E084B352B3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프로젝트 배경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5EBECB-D781-4236-A1E4-96C02D03D17B}"/>
              </a:ext>
            </a:extLst>
          </p:cNvPr>
          <p:cNvGrpSpPr/>
          <p:nvPr/>
        </p:nvGrpSpPr>
        <p:grpSpPr>
          <a:xfrm>
            <a:off x="151936" y="1472288"/>
            <a:ext cx="1934318" cy="2341594"/>
            <a:chOff x="4667582" y="1728012"/>
            <a:chExt cx="3926332" cy="191742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42C5C2-0932-463D-936B-7CEA84C80D6D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46806-132A-41E8-93AB-A2FFD1626345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7D0AF8-5516-4912-9FA0-88F7D6199CF0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ECC76C-74DE-4BFE-BAE1-FA6ADD0EA76C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E49E33-21A8-499E-B602-674E81CB05B1}"/>
                </a:ext>
              </a:extLst>
            </p:cNvPr>
            <p:cNvSpPr txBox="1"/>
            <p:nvPr/>
          </p:nvSpPr>
          <p:spPr>
            <a:xfrm>
              <a:off x="53862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00637EF-E9FF-4EA8-9A74-CACDA05F4C4C}"/>
              </a:ext>
            </a:extLst>
          </p:cNvPr>
          <p:cNvSpPr/>
          <p:nvPr/>
        </p:nvSpPr>
        <p:spPr>
          <a:xfrm>
            <a:off x="10556" y="1420410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61609B-AEC5-42FD-95B4-EA5069272D9D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C1E25B-647C-4B17-949D-B35DB3749893}"/>
              </a:ext>
            </a:extLst>
          </p:cNvPr>
          <p:cNvSpPr txBox="1"/>
          <p:nvPr/>
        </p:nvSpPr>
        <p:spPr>
          <a:xfrm>
            <a:off x="1760639" y="-793168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02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7A87DB-4B53-4687-BD60-545CF2292465}"/>
              </a:ext>
            </a:extLst>
          </p:cNvPr>
          <p:cNvSpPr txBox="1"/>
          <p:nvPr/>
        </p:nvSpPr>
        <p:spPr>
          <a:xfrm>
            <a:off x="2207264" y="-793168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팀 구성 및 역할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40E5A7-A8ED-49D2-A7B8-DBA05A48D072}"/>
              </a:ext>
            </a:extLst>
          </p:cNvPr>
          <p:cNvSpPr txBox="1"/>
          <p:nvPr/>
        </p:nvSpPr>
        <p:spPr>
          <a:xfrm>
            <a:off x="1753132" y="-79481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00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CEAA88-5F7F-4DEA-B95B-F3041F050EB5}"/>
              </a:ext>
            </a:extLst>
          </p:cNvPr>
          <p:cNvSpPr txBox="1"/>
          <p:nvPr/>
        </p:nvSpPr>
        <p:spPr>
          <a:xfrm>
            <a:off x="2199757" y="-79481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79FFE0E-DA6A-4F12-B24B-A59D7C81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261BCF3-E82A-4000-B81C-4EDAF38B568F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3A6DF0-CFA9-472F-B90B-BB13A80520CC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62" name="Google Shape;87;p18">
            <a:extLst>
              <a:ext uri="{FF2B5EF4-FFF2-40B4-BE49-F238E27FC236}">
                <a16:creationId xmlns:a16="http://schemas.microsoft.com/office/drawing/2014/main" id="{70F9742F-7978-4A34-98F5-C064AC2A2146}"/>
              </a:ext>
            </a:extLst>
          </p:cNvPr>
          <p:cNvSpPr txBox="1"/>
          <p:nvPr/>
        </p:nvSpPr>
        <p:spPr>
          <a:xfrm>
            <a:off x="2169731" y="984378"/>
            <a:ext cx="9585541" cy="535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주제</a:t>
            </a:r>
            <a:endParaRPr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-"/>
            </a:pPr>
            <a:r>
              <a:rPr lang="ko" sz="1600" dirty="0">
                <a:solidFill>
                  <a:srgbClr val="24292E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사용자에게 정확한 식품 영양 성분 정보를 제공하기 위한 Web Application 제작</a:t>
            </a:r>
            <a:endParaRPr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개요 (</a:t>
            </a:r>
            <a:r>
              <a:rPr lang="ko" sz="1600" b="1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Malgun Gothic"/>
                <a:sym typeface="Malgun Gothic"/>
              </a:rPr>
              <a:t>컨셉, 훈련 내용과의 관련성, 개발 환경 등)</a:t>
            </a:r>
            <a:endParaRPr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컨셉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다이어터들을 타겟으로 선정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사용자들이 본인들의 하루 섭취 음식을 검색 및 기록하여 그에 해당하는 영양 성분 정보를 시각화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 신체 정보에 해당하는 권장 섭취 칼로리 계산과 해당 날짜의 부족한 칼로리 정보 제공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작업 기간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2020.08.10 ~ 2020.09.04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 기간 중 10일 총 80시간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훈련 내용과의 관련성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Web Application 개발 구조와 과정에 대한 이해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Django Framework의 MVT 패턴을 이용한 CRUD 기능 구현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Python 라이브러리 사용법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ORM (객체 관계 매핑)을 이용한 Database와의 연동 구현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활용 데이터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공공데이터 </a:t>
            </a:r>
            <a:r>
              <a:rPr lang="ko" sz="1400" dirty="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식품 영양 성분 서비스</a:t>
            </a: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API (22602개의 데이터)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수행 도구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400" dirty="0">
                <a:solidFill>
                  <a:schemeClr val="dk1"/>
                </a:solidFill>
                <a:highlight>
                  <a:srgbClr val="FFFFFF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Django Framework , Pycharm, SQLite3, Jupyter Notebook</a:t>
            </a:r>
            <a:endParaRPr sz="1400" dirty="0">
              <a:solidFill>
                <a:schemeClr val="dk1"/>
              </a:solidFill>
              <a:highlight>
                <a:srgbClr val="FFFFFF"/>
              </a:highligh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32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DF723-467F-46E7-9849-F7C0527AC3C4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01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9ADE5-5483-4A6D-A274-75E084B352B3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프로젝트 배경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5EBECB-D781-4236-A1E4-96C02D03D17B}"/>
              </a:ext>
            </a:extLst>
          </p:cNvPr>
          <p:cNvGrpSpPr/>
          <p:nvPr/>
        </p:nvGrpSpPr>
        <p:grpSpPr>
          <a:xfrm>
            <a:off x="151936" y="1472288"/>
            <a:ext cx="1934318" cy="2341594"/>
            <a:chOff x="4667582" y="1728012"/>
            <a:chExt cx="3926332" cy="191742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42C5C2-0932-463D-936B-7CEA84C80D6D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46806-132A-41E8-93AB-A2FFD1626345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7D0AF8-5516-4912-9FA0-88F7D6199CF0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ECC76C-74DE-4BFE-BAE1-FA6ADD0EA76C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E49E33-21A8-499E-B602-674E81CB05B1}"/>
                </a:ext>
              </a:extLst>
            </p:cNvPr>
            <p:cNvSpPr txBox="1"/>
            <p:nvPr/>
          </p:nvSpPr>
          <p:spPr>
            <a:xfrm>
              <a:off x="53862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00637EF-E9FF-4EA8-9A74-CACDA05F4C4C}"/>
              </a:ext>
            </a:extLst>
          </p:cNvPr>
          <p:cNvSpPr/>
          <p:nvPr/>
        </p:nvSpPr>
        <p:spPr>
          <a:xfrm>
            <a:off x="10556" y="1420410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61609B-AEC5-42FD-95B4-EA5069272D9D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C1E25B-647C-4B17-949D-B35DB3749893}"/>
              </a:ext>
            </a:extLst>
          </p:cNvPr>
          <p:cNvSpPr txBox="1"/>
          <p:nvPr/>
        </p:nvSpPr>
        <p:spPr>
          <a:xfrm>
            <a:off x="1760639" y="-793168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02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7A87DB-4B53-4687-BD60-545CF2292465}"/>
              </a:ext>
            </a:extLst>
          </p:cNvPr>
          <p:cNvSpPr txBox="1"/>
          <p:nvPr/>
        </p:nvSpPr>
        <p:spPr>
          <a:xfrm>
            <a:off x="2207264" y="-793168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팀 구성 및 역할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40E5A7-A8ED-49D2-A7B8-DBA05A48D072}"/>
              </a:ext>
            </a:extLst>
          </p:cNvPr>
          <p:cNvSpPr txBox="1"/>
          <p:nvPr/>
        </p:nvSpPr>
        <p:spPr>
          <a:xfrm>
            <a:off x="1753132" y="-79481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00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CEAA88-5F7F-4DEA-B95B-F3041F050EB5}"/>
              </a:ext>
            </a:extLst>
          </p:cNvPr>
          <p:cNvSpPr txBox="1"/>
          <p:nvPr/>
        </p:nvSpPr>
        <p:spPr>
          <a:xfrm>
            <a:off x="2199757" y="-79481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79FFE0E-DA6A-4F12-B24B-A59D7C81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261BCF3-E82A-4000-B81C-4EDAF38B568F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23" name="Google Shape;94;p19">
            <a:extLst>
              <a:ext uri="{FF2B5EF4-FFF2-40B4-BE49-F238E27FC236}">
                <a16:creationId xmlns:a16="http://schemas.microsoft.com/office/drawing/2014/main" id="{0CA7B6C6-61CA-4615-B24C-00D0303CD4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310419"/>
              </p:ext>
            </p:extLst>
          </p:nvPr>
        </p:nvGraphicFramePr>
        <p:xfrm>
          <a:off x="2017118" y="1151070"/>
          <a:ext cx="9918114" cy="53826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1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2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5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6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CalCal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FoodInfo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User</a:t>
                      </a:r>
                      <a:endParaRPr sz="10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4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Model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</a:rPr>
                        <a:t>Table (table_id (pk), name, serving_wt, kcal, carbo, protein, fat, company)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</a:rPr>
                        <a:t>UserTable(usertable_id(pk), authuser,  table(fk, Table), name, serving_wt, kcal, carbo, protein, fat, company, amount, date)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User(user_id (pk), username, email, age, weight, height, gender, is_active, is_admin)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View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service()               search()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delete()                 update()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serviceByDate()    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searchByDate()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deleteByDate()      updateByDate()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table()                    mypage() 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signup()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update_user()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06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Template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base.html            form_errors.html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index.html          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login.html             login_base.html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navbar.html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signup.html           update.html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main.html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mypage.html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search.html            searchByDate.html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service.html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serviceByDate.html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tables.html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기능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프로젝트 전체 설정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식단 검색 및 관리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/>
                        <a:t>회원관리 </a:t>
                      </a:r>
                      <a:endParaRPr sz="10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40AB39FA-C480-4C05-BD04-CA6C1CE20B63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DF723-467F-46E7-9849-F7C0527AC3C4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02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9ADE5-5483-4A6D-A274-75E084B352B3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팀 구성 및 역할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BF41D9-D0DE-4986-922E-C30C16B387E5}"/>
              </a:ext>
            </a:extLst>
          </p:cNvPr>
          <p:cNvGrpSpPr/>
          <p:nvPr/>
        </p:nvGrpSpPr>
        <p:grpSpPr>
          <a:xfrm>
            <a:off x="151936" y="1472288"/>
            <a:ext cx="1934318" cy="2341594"/>
            <a:chOff x="4667582" y="1728012"/>
            <a:chExt cx="3926332" cy="19174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8F09C-A7CE-41F2-9460-664DB730962A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7F0368-4365-4654-955A-0BE91239A293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91843B-870E-4327-AFC6-3C0CEED15947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7C77AF-AE31-42B6-8BAD-BC3A853D4B5A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982660-2204-4B68-970E-BA56063F344A}"/>
                </a:ext>
              </a:extLst>
            </p:cNvPr>
            <p:cNvSpPr txBox="1"/>
            <p:nvPr/>
          </p:nvSpPr>
          <p:spPr>
            <a:xfrm>
              <a:off x="53862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239EB2-5FA6-4761-99CA-8233F0F28771}"/>
              </a:ext>
            </a:extLst>
          </p:cNvPr>
          <p:cNvSpPr/>
          <p:nvPr/>
        </p:nvSpPr>
        <p:spPr>
          <a:xfrm>
            <a:off x="10556" y="1886754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C9FEC9-D61D-4062-9257-232F49F69942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4BA00D-891E-4166-987F-8861861784C3}"/>
              </a:ext>
            </a:extLst>
          </p:cNvPr>
          <p:cNvSpPr txBox="1"/>
          <p:nvPr/>
        </p:nvSpPr>
        <p:spPr>
          <a:xfrm>
            <a:off x="1756289" y="-555425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7BCB8-1889-4D9B-88F8-E215AE823060}"/>
              </a:ext>
            </a:extLst>
          </p:cNvPr>
          <p:cNvSpPr txBox="1"/>
          <p:nvPr/>
        </p:nvSpPr>
        <p:spPr>
          <a:xfrm>
            <a:off x="2202914" y="-555425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수행절차 및 방법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5C29BD-F640-4F74-B4B3-026A60963044}"/>
              </a:ext>
            </a:extLst>
          </p:cNvPr>
          <p:cNvSpPr txBox="1"/>
          <p:nvPr/>
        </p:nvSpPr>
        <p:spPr>
          <a:xfrm>
            <a:off x="1760639" y="-665152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01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5B6083-B2DF-471D-A8FF-E8DEDB86C0E3}"/>
              </a:ext>
            </a:extLst>
          </p:cNvPr>
          <p:cNvSpPr txBox="1"/>
          <p:nvPr/>
        </p:nvSpPr>
        <p:spPr>
          <a:xfrm>
            <a:off x="2207264" y="-665152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프로젝트 배경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0B6558A6-4CCD-47F0-9912-FCD5D2758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5AD6890-45D8-4CAB-80C4-E7CDA2887CA7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B6D1C7-468A-4FC3-8A63-B7B10DF7F709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58" name="Google Shape;100;p20">
            <a:extLst>
              <a:ext uri="{FF2B5EF4-FFF2-40B4-BE49-F238E27FC236}">
                <a16:creationId xmlns:a16="http://schemas.microsoft.com/office/drawing/2014/main" id="{A102885D-F5A2-4B33-9487-94C1CCBF7FB9}"/>
              </a:ext>
            </a:extLst>
          </p:cNvPr>
          <p:cNvSpPr/>
          <p:nvPr/>
        </p:nvSpPr>
        <p:spPr>
          <a:xfrm>
            <a:off x="2904519" y="2577264"/>
            <a:ext cx="2353500" cy="293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1;p20">
            <a:extLst>
              <a:ext uri="{FF2B5EF4-FFF2-40B4-BE49-F238E27FC236}">
                <a16:creationId xmlns:a16="http://schemas.microsoft.com/office/drawing/2014/main" id="{93D64C99-A05E-4A0C-97D8-7054D8EE44B2}"/>
              </a:ext>
            </a:extLst>
          </p:cNvPr>
          <p:cNvSpPr/>
          <p:nvPr/>
        </p:nvSpPr>
        <p:spPr>
          <a:xfrm>
            <a:off x="5688181" y="2577264"/>
            <a:ext cx="2353500" cy="293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02;p20">
            <a:extLst>
              <a:ext uri="{FF2B5EF4-FFF2-40B4-BE49-F238E27FC236}">
                <a16:creationId xmlns:a16="http://schemas.microsoft.com/office/drawing/2014/main" id="{4B0137EB-64DA-4829-AA1F-472451B63733}"/>
              </a:ext>
            </a:extLst>
          </p:cNvPr>
          <p:cNvSpPr/>
          <p:nvPr/>
        </p:nvSpPr>
        <p:spPr>
          <a:xfrm>
            <a:off x="8552644" y="2577264"/>
            <a:ext cx="2353500" cy="293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3;p20">
            <a:extLst>
              <a:ext uri="{FF2B5EF4-FFF2-40B4-BE49-F238E27FC236}">
                <a16:creationId xmlns:a16="http://schemas.microsoft.com/office/drawing/2014/main" id="{20A4BC95-DE06-4B02-867F-D9FCC9ACC8B8}"/>
              </a:ext>
            </a:extLst>
          </p:cNvPr>
          <p:cNvSpPr txBox="1"/>
          <p:nvPr/>
        </p:nvSpPr>
        <p:spPr>
          <a:xfrm>
            <a:off x="3300712" y="3116313"/>
            <a:ext cx="1576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김주현</a:t>
            </a:r>
            <a:endParaRPr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2" name="Google Shape;104;p20">
            <a:extLst>
              <a:ext uri="{FF2B5EF4-FFF2-40B4-BE49-F238E27FC236}">
                <a16:creationId xmlns:a16="http://schemas.microsoft.com/office/drawing/2014/main" id="{831D95ED-CDB0-4A97-95BE-06B40816AB04}"/>
              </a:ext>
            </a:extLst>
          </p:cNvPr>
          <p:cNvSpPr txBox="1"/>
          <p:nvPr/>
        </p:nvSpPr>
        <p:spPr>
          <a:xfrm>
            <a:off x="8941293" y="3216638"/>
            <a:ext cx="1576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한현도(팀장)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3" name="Google Shape;105;p20">
            <a:extLst>
              <a:ext uri="{FF2B5EF4-FFF2-40B4-BE49-F238E27FC236}">
                <a16:creationId xmlns:a16="http://schemas.microsoft.com/office/drawing/2014/main" id="{FAF2548C-C7EC-4CDF-BED8-140523402957}"/>
              </a:ext>
            </a:extLst>
          </p:cNvPr>
          <p:cNvSpPr txBox="1"/>
          <p:nvPr/>
        </p:nvSpPr>
        <p:spPr>
          <a:xfrm>
            <a:off x="6076843" y="3162033"/>
            <a:ext cx="1576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서광채</a:t>
            </a:r>
            <a:endParaRPr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4" name="Google Shape;106;p20">
            <a:extLst>
              <a:ext uri="{FF2B5EF4-FFF2-40B4-BE49-F238E27FC236}">
                <a16:creationId xmlns:a16="http://schemas.microsoft.com/office/drawing/2014/main" id="{6EA12071-EEED-47FD-9042-0A0A135D6ABA}"/>
              </a:ext>
            </a:extLst>
          </p:cNvPr>
          <p:cNvSpPr txBox="1"/>
          <p:nvPr/>
        </p:nvSpPr>
        <p:spPr>
          <a:xfrm>
            <a:off x="3004687" y="3501138"/>
            <a:ext cx="2160900" cy="22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날짜별 검색 기능</a:t>
            </a:r>
            <a:endParaRPr dirty="0">
              <a:solidFill>
                <a:schemeClr val="dk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회원정보 수정 기능 Chart를 활용한 Model 정보 시각화</a:t>
            </a:r>
            <a:endParaRPr dirty="0">
              <a:solidFill>
                <a:schemeClr val="dk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5" name="Google Shape;107;p20">
            <a:extLst>
              <a:ext uri="{FF2B5EF4-FFF2-40B4-BE49-F238E27FC236}">
                <a16:creationId xmlns:a16="http://schemas.microsoft.com/office/drawing/2014/main" id="{A0044616-4584-40FE-83A8-ED790FBB9F42}"/>
              </a:ext>
            </a:extLst>
          </p:cNvPr>
          <p:cNvSpPr txBox="1"/>
          <p:nvPr/>
        </p:nvSpPr>
        <p:spPr>
          <a:xfrm>
            <a:off x="5774093" y="3638298"/>
            <a:ext cx="21609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전처리 </a:t>
            </a:r>
            <a:endParaRPr dirty="0">
              <a:solidFill>
                <a:schemeClr val="dk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 관리</a:t>
            </a:r>
            <a:endParaRPr dirty="0">
              <a:solidFill>
                <a:schemeClr val="dk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View 로직 처리</a:t>
            </a:r>
            <a:endParaRPr dirty="0">
              <a:solidFill>
                <a:schemeClr val="dk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URI 이동 처리</a:t>
            </a:r>
            <a:endParaRPr dirty="0">
              <a:solidFill>
                <a:schemeClr val="dk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6" name="Google Shape;108;p20">
            <a:extLst>
              <a:ext uri="{FF2B5EF4-FFF2-40B4-BE49-F238E27FC236}">
                <a16:creationId xmlns:a16="http://schemas.microsoft.com/office/drawing/2014/main" id="{A66A8D4E-7A28-470B-B7F9-548EB706FDB1}"/>
              </a:ext>
            </a:extLst>
          </p:cNvPr>
          <p:cNvSpPr txBox="1"/>
          <p:nvPr/>
        </p:nvSpPr>
        <p:spPr>
          <a:xfrm>
            <a:off x="8648943" y="3623074"/>
            <a:ext cx="21609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회원가입 및 로그인 구현 전반적인 템플릿 담당</a:t>
            </a:r>
            <a:endParaRPr dirty="0">
              <a:solidFill>
                <a:schemeClr val="dk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" name="그림 9" descr="모니터, 화면, 컴퓨터, 텔레비전이(가) 표시된 사진&#10;&#10;자동 생성된 설명">
            <a:extLst>
              <a:ext uri="{FF2B5EF4-FFF2-40B4-BE49-F238E27FC236}">
                <a16:creationId xmlns:a16="http://schemas.microsoft.com/office/drawing/2014/main" id="{D6B376EB-49A2-4CCC-AE66-C3C6B52A7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8" y="1038880"/>
            <a:ext cx="1993689" cy="1993689"/>
          </a:xfrm>
          <a:prstGeom prst="rect">
            <a:avLst/>
          </a:prstGeom>
        </p:spPr>
      </p:pic>
      <p:pic>
        <p:nvPicPr>
          <p:cNvPr id="67" name="그림 66" descr="모니터, 화면, 컴퓨터, 텔레비전이(가) 표시된 사진&#10;&#10;자동 생성된 설명">
            <a:extLst>
              <a:ext uri="{FF2B5EF4-FFF2-40B4-BE49-F238E27FC236}">
                <a16:creationId xmlns:a16="http://schemas.microsoft.com/office/drawing/2014/main" id="{E5815DAE-091E-4875-94B1-A37D04020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154" y="1033607"/>
            <a:ext cx="1993689" cy="1993689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4BA7179E-FEB1-4CC0-9E09-790F08A75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1968" y="1059696"/>
            <a:ext cx="1993688" cy="19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2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DF723-467F-46E7-9849-F7C0527AC3C4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9ADE5-5483-4A6D-A274-75E084B352B3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수행절차 및 방법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BF41D9-D0DE-4986-922E-C30C16B387E5}"/>
              </a:ext>
            </a:extLst>
          </p:cNvPr>
          <p:cNvGrpSpPr/>
          <p:nvPr/>
        </p:nvGrpSpPr>
        <p:grpSpPr>
          <a:xfrm>
            <a:off x="151936" y="1472288"/>
            <a:ext cx="1934318" cy="2341594"/>
            <a:chOff x="4667582" y="1728012"/>
            <a:chExt cx="3926332" cy="19174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8F09C-A7CE-41F2-9460-664DB730962A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7F0368-4365-4654-955A-0BE91239A293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91843B-870E-4327-AFC6-3C0CEED15947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7C77AF-AE31-42B6-8BAD-BC3A853D4B5A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982660-2204-4B68-970E-BA56063F344A}"/>
                </a:ext>
              </a:extLst>
            </p:cNvPr>
            <p:cNvSpPr txBox="1"/>
            <p:nvPr/>
          </p:nvSpPr>
          <p:spPr>
            <a:xfrm>
              <a:off x="53862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239EB2-5FA6-4761-99CA-8233F0F28771}"/>
              </a:ext>
            </a:extLst>
          </p:cNvPr>
          <p:cNvSpPr/>
          <p:nvPr/>
        </p:nvSpPr>
        <p:spPr>
          <a:xfrm>
            <a:off x="10556" y="2389674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C9FEC9-D61D-4062-9257-232F49F69942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0B41C0-4E36-41D5-8DE5-0836EC2FFE80}"/>
              </a:ext>
            </a:extLst>
          </p:cNvPr>
          <p:cNvSpPr txBox="1"/>
          <p:nvPr/>
        </p:nvSpPr>
        <p:spPr>
          <a:xfrm>
            <a:off x="1774044" y="-732978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04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653C66-7910-415E-A542-D10F66AE9897}"/>
              </a:ext>
            </a:extLst>
          </p:cNvPr>
          <p:cNvSpPr txBox="1"/>
          <p:nvPr/>
        </p:nvSpPr>
        <p:spPr>
          <a:xfrm>
            <a:off x="2220669" y="-732978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수행결과 및 시연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2DF7E-9729-4554-9F7C-9CB99E41DEF3}"/>
              </a:ext>
            </a:extLst>
          </p:cNvPr>
          <p:cNvSpPr txBox="1"/>
          <p:nvPr/>
        </p:nvSpPr>
        <p:spPr>
          <a:xfrm>
            <a:off x="1774044" y="-740255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02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15A336-F0BD-4DBD-85CC-E1D0E8F78D79}"/>
              </a:ext>
            </a:extLst>
          </p:cNvPr>
          <p:cNvSpPr txBox="1"/>
          <p:nvPr/>
        </p:nvSpPr>
        <p:spPr>
          <a:xfrm>
            <a:off x="2220669" y="-740255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팀 구성 및 역할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80E9289-A7B2-4BA5-9327-2D05A929D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E9889EA-8020-4983-A0EA-AB6A9718CEFF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9989-90DF-4910-A755-0965E305FCAC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54" name="Google Shape;114;p21">
            <a:extLst>
              <a:ext uri="{FF2B5EF4-FFF2-40B4-BE49-F238E27FC236}">
                <a16:creationId xmlns:a16="http://schemas.microsoft.com/office/drawing/2014/main" id="{A6C5A4B0-EBB8-47BB-B28A-DE76449D3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9080332"/>
              </p:ext>
            </p:extLst>
          </p:nvPr>
        </p:nvGraphicFramePr>
        <p:xfrm>
          <a:off x="2275011" y="1352655"/>
          <a:ext cx="9217334" cy="50481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5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8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7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구분</a:t>
                      </a:r>
                      <a:endParaRPr sz="28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4225" marR="4225" marT="31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기간</a:t>
                      </a:r>
                      <a:endParaRPr sz="28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4225" marR="4225" marT="3175" marB="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활동</a:t>
                      </a:r>
                      <a:endParaRPr sz="28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4225" marR="4225" marT="31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도구</a:t>
                      </a:r>
                      <a:endParaRPr sz="1800" b="0" i="0" u="none" strike="noStrike" cap="none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4225" marR="4225" marT="31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사전 기획</a:t>
                      </a:r>
                      <a:endParaRPr sz="24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72000" marR="4225" marT="31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11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프로젝트 기획 및 주제 선정</a:t>
                      </a:r>
                      <a:endParaRPr sz="1200" b="0" i="0" u="none" strike="noStrike" cap="none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기획안 작성</a:t>
                      </a:r>
                      <a:endParaRPr sz="1200" b="0" i="0" u="none" strike="noStrike" cap="none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85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12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8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프로젝트 주제 &amp; 아이디어</a:t>
                      </a: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 선정</a:t>
                      </a:r>
                      <a:endParaRPr sz="1200" b="0" i="0" u="none" strike="noStrike" cap="none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635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Word</a:t>
                      </a:r>
                      <a:endParaRPr sz="1200" b="0" i="0" u="none" strike="noStrike" cap="none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125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개발</a:t>
                      </a:r>
                      <a:endParaRPr sz="1600" b="0" i="0" u="none" strike="noStrike" cap="none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2000" marR="4225" marT="31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13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9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데이터 </a:t>
                      </a: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수집 및 </a:t>
                      </a: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전처리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Char char="•"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DB 저장 및 관리</a:t>
                      </a:r>
                      <a:endParaRPr sz="12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주요 기능 구현</a:t>
                      </a:r>
                      <a:endParaRPr sz="18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635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Pycharm,  </a:t>
                      </a:r>
                      <a:endParaRPr sz="12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127000" marR="0" lvl="0" indent="-635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Jupyter Notebook,</a:t>
                      </a:r>
                      <a:endParaRPr sz="12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127000" marR="0" lvl="0" indent="-635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SQLite3, Git, Slack</a:t>
                      </a:r>
                      <a:endParaRPr sz="12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127000" marR="0" lvl="0" indent="-635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Django</a:t>
                      </a:r>
                      <a:endParaRPr sz="12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75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31</a:t>
                      </a: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), 9/2(</a:t>
                      </a: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수)</a:t>
                      </a:r>
                      <a:endParaRPr sz="1800" b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팀 별 중간보고</a:t>
                      </a:r>
                      <a:endParaRPr sz="18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635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Zoom</a:t>
                      </a:r>
                      <a:endParaRPr sz="1200" b="0" i="0" u="none" strike="noStrike" cap="none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수정/보완</a:t>
                      </a:r>
                      <a:endParaRPr sz="1600" b="0" i="0" u="none" strike="noStrike" cap="none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2000" marR="4225" marT="31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9</a:t>
                      </a: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9</a:t>
                      </a: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" sz="1200" b="0" i="0" u="none" strike="noStrike" cap="none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800" b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오탈자 수정 및 페이지 오류 처리</a:t>
                      </a:r>
                      <a:endParaRPr sz="1200" b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Malgun Gothic"/>
                        <a:buChar char="•"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템플릿 요소 보완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lvl="0" indent="-635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Zoom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0" i="0" u="none" strike="noStrike" cap="none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프로젝트 발표</a:t>
                      </a:r>
                      <a:endParaRPr sz="1600" b="0" i="0" u="none" strike="noStrike" cap="none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" sz="1200" b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9월 중 예정</a:t>
                      </a:r>
                      <a:endParaRPr sz="1800" b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635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6350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" sz="1200" b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Malgun Gothic"/>
                          <a:sym typeface="Malgun Gothic"/>
                        </a:rPr>
                        <a:t>PowerPoint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4225" marT="31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14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DF595D4-78FD-403F-BE85-8639EF4A0CB5}"/>
              </a:ext>
            </a:extLst>
          </p:cNvPr>
          <p:cNvSpPr/>
          <p:nvPr/>
        </p:nvSpPr>
        <p:spPr>
          <a:xfrm>
            <a:off x="2210312" y="1471377"/>
            <a:ext cx="9465127" cy="506229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DF723-467F-46E7-9849-F7C0527AC3C4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04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9ADE5-5483-4A6D-A274-75E084B352B3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수행결과 및 시연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BF41D9-D0DE-4986-922E-C30C16B387E5}"/>
              </a:ext>
            </a:extLst>
          </p:cNvPr>
          <p:cNvGrpSpPr/>
          <p:nvPr/>
        </p:nvGrpSpPr>
        <p:grpSpPr>
          <a:xfrm>
            <a:off x="150340" y="1472288"/>
            <a:ext cx="1934318" cy="2341594"/>
            <a:chOff x="4667582" y="1728012"/>
            <a:chExt cx="3926332" cy="19174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8F09C-A7CE-41F2-9460-664DB730962A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7F0368-4365-4654-955A-0BE91239A293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91843B-870E-4327-AFC6-3C0CEED15947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7C77AF-AE31-42B6-8BAD-BC3A853D4B5A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982660-2204-4B68-970E-BA56063F344A}"/>
                </a:ext>
              </a:extLst>
            </p:cNvPr>
            <p:cNvSpPr txBox="1"/>
            <p:nvPr/>
          </p:nvSpPr>
          <p:spPr>
            <a:xfrm>
              <a:off x="53862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239EB2-5FA6-4761-99CA-8233F0F28771}"/>
              </a:ext>
            </a:extLst>
          </p:cNvPr>
          <p:cNvSpPr/>
          <p:nvPr/>
        </p:nvSpPr>
        <p:spPr>
          <a:xfrm>
            <a:off x="10556" y="2950747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C9FEC9-D61D-4062-9257-232F49F69942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341FA6-7E11-477C-8905-F28D06E92323}"/>
              </a:ext>
            </a:extLst>
          </p:cNvPr>
          <p:cNvSpPr txBox="1"/>
          <p:nvPr/>
        </p:nvSpPr>
        <p:spPr>
          <a:xfrm>
            <a:off x="1774044" y="-653079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05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052E93-A6F6-4EBF-800F-54629CAD81F4}"/>
              </a:ext>
            </a:extLst>
          </p:cNvPr>
          <p:cNvSpPr txBox="1"/>
          <p:nvPr/>
        </p:nvSpPr>
        <p:spPr>
          <a:xfrm>
            <a:off x="2220669" y="-653079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느낀점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E956CD-2C75-4FC6-8A87-693E6288CB8C}"/>
              </a:ext>
            </a:extLst>
          </p:cNvPr>
          <p:cNvSpPr txBox="1"/>
          <p:nvPr/>
        </p:nvSpPr>
        <p:spPr>
          <a:xfrm>
            <a:off x="1779962" y="-63769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2602F0-DA7B-43BF-8825-33D9988D51F8}"/>
              </a:ext>
            </a:extLst>
          </p:cNvPr>
          <p:cNvSpPr txBox="1"/>
          <p:nvPr/>
        </p:nvSpPr>
        <p:spPr>
          <a:xfrm>
            <a:off x="2226587" y="-63769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수행절차 및 방법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D95B251-AA50-481D-8682-0E5D87310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DBD1FEB-8A05-4B4B-8E28-4A4A1FFBBE76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F0D97A-5C73-412F-9465-797D830E28E9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pic>
        <p:nvPicPr>
          <p:cNvPr id="52" name="Google Shape;121;p22">
            <a:extLst>
              <a:ext uri="{FF2B5EF4-FFF2-40B4-BE49-F238E27FC236}">
                <a16:creationId xmlns:a16="http://schemas.microsoft.com/office/drawing/2014/main" id="{41E20028-2C4C-430A-B37D-CC48E6A889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71" y="2031499"/>
            <a:ext cx="4492534" cy="341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22;p22">
            <a:extLst>
              <a:ext uri="{FF2B5EF4-FFF2-40B4-BE49-F238E27FC236}">
                <a16:creationId xmlns:a16="http://schemas.microsoft.com/office/drawing/2014/main" id="{5DFD1EDA-8F57-4B39-A037-2611FE967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9305" y="2033397"/>
            <a:ext cx="4492534" cy="34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89B8CD8-C5C6-42AB-AE59-518ACBF7C5D1}"/>
              </a:ext>
            </a:extLst>
          </p:cNvPr>
          <p:cNvSpPr txBox="1"/>
          <p:nvPr/>
        </p:nvSpPr>
        <p:spPr>
          <a:xfrm>
            <a:off x="2343172" y="965947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01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D82109-C6E4-497D-9C63-397C0FA2D5E7}"/>
              </a:ext>
            </a:extLst>
          </p:cNvPr>
          <p:cNvSpPr txBox="1"/>
          <p:nvPr/>
        </p:nvSpPr>
        <p:spPr>
          <a:xfrm>
            <a:off x="2789797" y="965947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스토리보드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E6AF43-8FE9-4C8B-A625-771D13F21078}"/>
              </a:ext>
            </a:extLst>
          </p:cNvPr>
          <p:cNvSpPr txBox="1"/>
          <p:nvPr/>
        </p:nvSpPr>
        <p:spPr>
          <a:xfrm>
            <a:off x="3690341" y="5671133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기본화면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8AB917-285F-490E-8E99-A5A51E16C76E}"/>
              </a:ext>
            </a:extLst>
          </p:cNvPr>
          <p:cNvSpPr txBox="1"/>
          <p:nvPr/>
        </p:nvSpPr>
        <p:spPr>
          <a:xfrm>
            <a:off x="8327873" y="56432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서치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 페이지</a:t>
            </a:r>
          </a:p>
        </p:txBody>
      </p:sp>
    </p:spTree>
    <p:extLst>
      <p:ext uri="{BB962C8B-B14F-4D97-AF65-F5344CB8AC3E}">
        <p14:creationId xmlns:p14="http://schemas.microsoft.com/office/powerpoint/2010/main" val="219939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70DE421-4D1D-4CBF-A11D-3180E3AF9FED}"/>
              </a:ext>
            </a:extLst>
          </p:cNvPr>
          <p:cNvSpPr/>
          <p:nvPr/>
        </p:nvSpPr>
        <p:spPr>
          <a:xfrm>
            <a:off x="2210312" y="1471377"/>
            <a:ext cx="9465127" cy="506229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DF723-467F-46E7-9849-F7C0527AC3C4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04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9ADE5-5483-4A6D-A274-75E084B352B3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수행결과 및 시연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BF41D9-D0DE-4986-922E-C30C16B387E5}"/>
              </a:ext>
            </a:extLst>
          </p:cNvPr>
          <p:cNvGrpSpPr/>
          <p:nvPr/>
        </p:nvGrpSpPr>
        <p:grpSpPr>
          <a:xfrm>
            <a:off x="150340" y="1472288"/>
            <a:ext cx="1934318" cy="2341594"/>
            <a:chOff x="4667582" y="1728012"/>
            <a:chExt cx="3926332" cy="19174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8F09C-A7CE-41F2-9460-664DB730962A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7F0368-4365-4654-955A-0BE91239A293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91843B-870E-4327-AFC6-3C0CEED15947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7C77AF-AE31-42B6-8BAD-BC3A853D4B5A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982660-2204-4B68-970E-BA56063F344A}"/>
                </a:ext>
              </a:extLst>
            </p:cNvPr>
            <p:cNvSpPr txBox="1"/>
            <p:nvPr/>
          </p:nvSpPr>
          <p:spPr>
            <a:xfrm>
              <a:off x="53862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239EB2-5FA6-4761-99CA-8233F0F28771}"/>
              </a:ext>
            </a:extLst>
          </p:cNvPr>
          <p:cNvSpPr/>
          <p:nvPr/>
        </p:nvSpPr>
        <p:spPr>
          <a:xfrm>
            <a:off x="10556" y="2950747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C9FEC9-D61D-4062-9257-232F49F69942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341FA6-7E11-477C-8905-F28D06E92323}"/>
              </a:ext>
            </a:extLst>
          </p:cNvPr>
          <p:cNvSpPr txBox="1"/>
          <p:nvPr/>
        </p:nvSpPr>
        <p:spPr>
          <a:xfrm>
            <a:off x="1774044" y="-653079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05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052E93-A6F6-4EBF-800F-54629CAD81F4}"/>
              </a:ext>
            </a:extLst>
          </p:cNvPr>
          <p:cNvSpPr txBox="1"/>
          <p:nvPr/>
        </p:nvSpPr>
        <p:spPr>
          <a:xfrm>
            <a:off x="2220669" y="-653079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느낀점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E956CD-2C75-4FC6-8A87-693E6288CB8C}"/>
              </a:ext>
            </a:extLst>
          </p:cNvPr>
          <p:cNvSpPr txBox="1"/>
          <p:nvPr/>
        </p:nvSpPr>
        <p:spPr>
          <a:xfrm>
            <a:off x="1779962" y="-63769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2602F0-DA7B-43BF-8825-33D9988D51F8}"/>
              </a:ext>
            </a:extLst>
          </p:cNvPr>
          <p:cNvSpPr txBox="1"/>
          <p:nvPr/>
        </p:nvSpPr>
        <p:spPr>
          <a:xfrm>
            <a:off x="2226587" y="-63769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수행절차 및 방법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D95B251-AA50-481D-8682-0E5D87310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DBD1FEB-8A05-4B4B-8E28-4A4A1FFBBE76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F0D97A-5C73-412F-9465-797D830E28E9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pic>
        <p:nvPicPr>
          <p:cNvPr id="24" name="Google Shape;131;p23">
            <a:extLst>
              <a:ext uri="{FF2B5EF4-FFF2-40B4-BE49-F238E27FC236}">
                <a16:creationId xmlns:a16="http://schemas.microsoft.com/office/drawing/2014/main" id="{26D06CFB-A690-4EAD-82A4-C16AF44B8A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153" y="1637522"/>
            <a:ext cx="4260521" cy="161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32;p23">
            <a:extLst>
              <a:ext uri="{FF2B5EF4-FFF2-40B4-BE49-F238E27FC236}">
                <a16:creationId xmlns:a16="http://schemas.microsoft.com/office/drawing/2014/main" id="{BD1167C6-CED0-4D34-AA20-4BA3457C32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206" y="3474947"/>
            <a:ext cx="4183049" cy="269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33;p23">
            <a:extLst>
              <a:ext uri="{FF2B5EF4-FFF2-40B4-BE49-F238E27FC236}">
                <a16:creationId xmlns:a16="http://schemas.microsoft.com/office/drawing/2014/main" id="{F4AB2687-F88D-4303-9115-92DE6C27C6A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329" y="1846284"/>
            <a:ext cx="4291218" cy="4002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F3B131-43EF-40A4-9DA2-469F46BC049B}"/>
              </a:ext>
            </a:extLst>
          </p:cNvPr>
          <p:cNvCxnSpPr>
            <a:cxnSpLocks/>
          </p:cNvCxnSpPr>
          <p:nvPr/>
        </p:nvCxnSpPr>
        <p:spPr>
          <a:xfrm>
            <a:off x="6834909" y="1430659"/>
            <a:ext cx="0" cy="510301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9BE0E0E-767B-4749-B057-0F63245FEDCE}"/>
              </a:ext>
            </a:extLst>
          </p:cNvPr>
          <p:cNvCxnSpPr>
            <a:cxnSpLocks/>
          </p:cNvCxnSpPr>
          <p:nvPr/>
        </p:nvCxnSpPr>
        <p:spPr>
          <a:xfrm>
            <a:off x="2255175" y="3348648"/>
            <a:ext cx="4579734" cy="802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7F14675-F448-418B-8BDE-90B4610FD7B5}"/>
              </a:ext>
            </a:extLst>
          </p:cNvPr>
          <p:cNvSpPr txBox="1"/>
          <p:nvPr/>
        </p:nvSpPr>
        <p:spPr>
          <a:xfrm>
            <a:off x="2255175" y="91245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02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A0B39-B88C-4D7A-8F40-26ECF0F08D7C}"/>
              </a:ext>
            </a:extLst>
          </p:cNvPr>
          <p:cNvSpPr txBox="1"/>
          <p:nvPr/>
        </p:nvSpPr>
        <p:spPr>
          <a:xfrm>
            <a:off x="2701800" y="91245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DB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구성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5DDA808-20B0-4ECE-B9AA-B3D56DBF7F84}"/>
              </a:ext>
            </a:extLst>
          </p:cNvPr>
          <p:cNvCxnSpPr>
            <a:cxnSpLocks/>
          </p:cNvCxnSpPr>
          <p:nvPr/>
        </p:nvCxnSpPr>
        <p:spPr>
          <a:xfrm>
            <a:off x="10803430" y="1526195"/>
            <a:ext cx="0" cy="809306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2D62211-BC29-4EDE-8FDB-232AD435DB0D}"/>
              </a:ext>
            </a:extLst>
          </p:cNvPr>
          <p:cNvCxnSpPr>
            <a:cxnSpLocks/>
          </p:cNvCxnSpPr>
          <p:nvPr/>
        </p:nvCxnSpPr>
        <p:spPr>
          <a:xfrm>
            <a:off x="11174194" y="1530758"/>
            <a:ext cx="0" cy="809306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7C953AD-F314-4452-BBC0-3332D3D65064}"/>
              </a:ext>
            </a:extLst>
          </p:cNvPr>
          <p:cNvCxnSpPr>
            <a:cxnSpLocks/>
          </p:cNvCxnSpPr>
          <p:nvPr/>
        </p:nvCxnSpPr>
        <p:spPr>
          <a:xfrm>
            <a:off x="2712126" y="1277020"/>
            <a:ext cx="0" cy="809306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4CDAC97-070C-44F4-907C-005893E953AB}"/>
              </a:ext>
            </a:extLst>
          </p:cNvPr>
          <p:cNvCxnSpPr>
            <a:cxnSpLocks/>
          </p:cNvCxnSpPr>
          <p:nvPr/>
        </p:nvCxnSpPr>
        <p:spPr>
          <a:xfrm>
            <a:off x="3056051" y="3356674"/>
            <a:ext cx="0" cy="554084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5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4D54B9-37F7-4156-86F4-F9F8DD05F837}"/>
              </a:ext>
            </a:extLst>
          </p:cNvPr>
          <p:cNvSpPr/>
          <p:nvPr/>
        </p:nvSpPr>
        <p:spPr>
          <a:xfrm>
            <a:off x="2210312" y="1471377"/>
            <a:ext cx="9465127" cy="506229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3C646D-536C-4883-8B26-BDE2DFE7D3CE}"/>
              </a:ext>
            </a:extLst>
          </p:cNvPr>
          <p:cNvSpPr/>
          <p:nvPr/>
        </p:nvSpPr>
        <p:spPr>
          <a:xfrm>
            <a:off x="0" y="0"/>
            <a:ext cx="17636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CE869-829D-48CF-8A6C-7AAB66FB50A1}"/>
              </a:ext>
            </a:extLst>
          </p:cNvPr>
          <p:cNvSpPr/>
          <p:nvPr/>
        </p:nvSpPr>
        <p:spPr>
          <a:xfrm>
            <a:off x="-128337" y="-478809"/>
            <a:ext cx="12432631" cy="1315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3DF723-467F-46E7-9849-F7C0527AC3C4}"/>
              </a:ext>
            </a:extLst>
          </p:cNvPr>
          <p:cNvSpPr txBox="1"/>
          <p:nvPr/>
        </p:nvSpPr>
        <p:spPr>
          <a:xfrm>
            <a:off x="1763687" y="206576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04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9ADE5-5483-4A6D-A274-75E084B352B3}"/>
              </a:ext>
            </a:extLst>
          </p:cNvPr>
          <p:cNvSpPr txBox="1"/>
          <p:nvPr/>
        </p:nvSpPr>
        <p:spPr>
          <a:xfrm>
            <a:off x="2210312" y="206576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수행결과 및 시연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BF41D9-D0DE-4986-922E-C30C16B387E5}"/>
              </a:ext>
            </a:extLst>
          </p:cNvPr>
          <p:cNvGrpSpPr/>
          <p:nvPr/>
        </p:nvGrpSpPr>
        <p:grpSpPr>
          <a:xfrm>
            <a:off x="150340" y="1472288"/>
            <a:ext cx="1934318" cy="2341594"/>
            <a:chOff x="4667582" y="1728012"/>
            <a:chExt cx="3926332" cy="19174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8F09C-A7CE-41F2-9460-664DB730962A}"/>
                </a:ext>
              </a:extLst>
            </p:cNvPr>
            <p:cNvSpPr txBox="1"/>
            <p:nvPr/>
          </p:nvSpPr>
          <p:spPr>
            <a:xfrm>
              <a:off x="4880373" y="1728012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프로젝트 배경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7F0368-4365-4654-955A-0BE91239A293}"/>
                </a:ext>
              </a:extLst>
            </p:cNvPr>
            <p:cNvSpPr txBox="1"/>
            <p:nvPr/>
          </p:nvSpPr>
          <p:spPr>
            <a:xfrm>
              <a:off x="4821394" y="2141866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팀 구성 및 역할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91843B-870E-4327-AFC6-3C0CEED15947}"/>
                </a:ext>
              </a:extLst>
            </p:cNvPr>
            <p:cNvSpPr txBox="1"/>
            <p:nvPr/>
          </p:nvSpPr>
          <p:spPr>
            <a:xfrm>
              <a:off x="4685601" y="2556244"/>
              <a:ext cx="3207704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수행절차 및 방법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7C77AF-AE31-42B6-8BAD-BC3A853D4B5A}"/>
                </a:ext>
              </a:extLst>
            </p:cNvPr>
            <p:cNvSpPr txBox="1"/>
            <p:nvPr/>
          </p:nvSpPr>
          <p:spPr>
            <a:xfrm>
              <a:off x="4667582" y="3001335"/>
              <a:ext cx="3596008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수행결과 및 시연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982660-2204-4B68-970E-BA56063F344A}"/>
                </a:ext>
              </a:extLst>
            </p:cNvPr>
            <p:cNvSpPr txBox="1"/>
            <p:nvPr/>
          </p:nvSpPr>
          <p:spPr>
            <a:xfrm>
              <a:off x="5386212" y="3393409"/>
              <a:ext cx="3207702" cy="252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Arial" pitchFamily="34" charset="0"/>
                </a:rPr>
                <a:t>느낀점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239EB2-5FA6-4761-99CA-8233F0F28771}"/>
              </a:ext>
            </a:extLst>
          </p:cNvPr>
          <p:cNvSpPr/>
          <p:nvPr/>
        </p:nvSpPr>
        <p:spPr>
          <a:xfrm>
            <a:off x="10556" y="2950747"/>
            <a:ext cx="1753132" cy="4448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C9FEC9-D61D-4062-9257-232F49F69942}"/>
              </a:ext>
            </a:extLst>
          </p:cNvPr>
          <p:cNvSpPr txBox="1"/>
          <p:nvPr/>
        </p:nvSpPr>
        <p:spPr>
          <a:xfrm>
            <a:off x="33064" y="969243"/>
            <a:ext cx="15802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목차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341FA6-7E11-477C-8905-F28D06E92323}"/>
              </a:ext>
            </a:extLst>
          </p:cNvPr>
          <p:cNvSpPr txBox="1"/>
          <p:nvPr/>
        </p:nvSpPr>
        <p:spPr>
          <a:xfrm>
            <a:off x="1774044" y="-653079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05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052E93-A6F6-4EBF-800F-54629CAD81F4}"/>
              </a:ext>
            </a:extLst>
          </p:cNvPr>
          <p:cNvSpPr txBox="1"/>
          <p:nvPr/>
        </p:nvSpPr>
        <p:spPr>
          <a:xfrm>
            <a:off x="2220669" y="-653079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느낀점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E956CD-2C75-4FC6-8A87-693E6288CB8C}"/>
              </a:ext>
            </a:extLst>
          </p:cNvPr>
          <p:cNvSpPr txBox="1"/>
          <p:nvPr/>
        </p:nvSpPr>
        <p:spPr>
          <a:xfrm>
            <a:off x="1779962" y="-63769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2602F0-DA7B-43BF-8825-33D9988D51F8}"/>
              </a:ext>
            </a:extLst>
          </p:cNvPr>
          <p:cNvSpPr txBox="1"/>
          <p:nvPr/>
        </p:nvSpPr>
        <p:spPr>
          <a:xfrm>
            <a:off x="2226587" y="-63769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수행절차 및 방법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D95B251-AA50-481D-8682-0E5D87310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342" b="33989"/>
          <a:stretch/>
        </p:blipFill>
        <p:spPr>
          <a:xfrm>
            <a:off x="10190988" y="324326"/>
            <a:ext cx="505030" cy="29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DBD1FEB-8A05-4B4B-8E28-4A4A1FFBBE76}"/>
              </a:ext>
            </a:extLst>
          </p:cNvPr>
          <p:cNvSpPr txBox="1"/>
          <p:nvPr/>
        </p:nvSpPr>
        <p:spPr>
          <a:xfrm>
            <a:off x="10822317" y="283558"/>
            <a:ext cx="8531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admin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F0D97A-5C73-412F-9465-797D830E28E9}"/>
              </a:ext>
            </a:extLst>
          </p:cNvPr>
          <p:cNvSpPr txBox="1"/>
          <p:nvPr/>
        </p:nvSpPr>
        <p:spPr>
          <a:xfrm>
            <a:off x="232635" y="125968"/>
            <a:ext cx="14630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CalCal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itchFamily="34" charset="0"/>
            </a:endParaRPr>
          </a:p>
        </p:txBody>
      </p:sp>
      <p:pic>
        <p:nvPicPr>
          <p:cNvPr id="24" name="Google Shape;142;p24">
            <a:extLst>
              <a:ext uri="{FF2B5EF4-FFF2-40B4-BE49-F238E27FC236}">
                <a16:creationId xmlns:a16="http://schemas.microsoft.com/office/drawing/2014/main" id="{07E3DD88-CA5A-4B5D-BF63-174BC00942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282" y="1968692"/>
            <a:ext cx="4240663" cy="368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43;p24">
            <a:extLst>
              <a:ext uri="{FF2B5EF4-FFF2-40B4-BE49-F238E27FC236}">
                <a16:creationId xmlns:a16="http://schemas.microsoft.com/office/drawing/2014/main" id="{6324CA08-4B41-4868-A7F1-872BD85924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334" y="1906545"/>
            <a:ext cx="4056150" cy="38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84D8C3-E04B-4567-8C73-E935A864C2C5}"/>
              </a:ext>
            </a:extLst>
          </p:cNvPr>
          <p:cNvSpPr txBox="1"/>
          <p:nvPr/>
        </p:nvSpPr>
        <p:spPr>
          <a:xfrm>
            <a:off x="2255175" y="912450"/>
            <a:ext cx="69007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427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28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427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FF9D63-3AFC-4B36-9CB6-EB40ADD35485}"/>
              </a:ext>
            </a:extLst>
          </p:cNvPr>
          <p:cNvSpPr txBox="1"/>
          <p:nvPr/>
        </p:nvSpPr>
        <p:spPr>
          <a:xfrm>
            <a:off x="2701800" y="912450"/>
            <a:ext cx="37262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회원가입과 로그인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ECD542-5476-4DF2-B584-9BF916B16B2A}"/>
              </a:ext>
            </a:extLst>
          </p:cNvPr>
          <p:cNvSpPr txBox="1"/>
          <p:nvPr/>
        </p:nvSpPr>
        <p:spPr>
          <a:xfrm>
            <a:off x="3973599" y="5744618"/>
            <a:ext cx="15466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회원가입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3EF57-EBA4-485C-9A1D-E68CC59BE437}"/>
              </a:ext>
            </a:extLst>
          </p:cNvPr>
          <p:cNvSpPr txBox="1"/>
          <p:nvPr/>
        </p:nvSpPr>
        <p:spPr>
          <a:xfrm>
            <a:off x="7994970" y="5744618"/>
            <a:ext cx="22717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itchFamily="34" charset="0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82144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996</Words>
  <Application>Microsoft Office PowerPoint</Application>
  <PresentationFormat>와이드스크린</PresentationFormat>
  <Paragraphs>309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배달의민족 한나체 Pro</vt:lpstr>
      <vt:lpstr>맑은 고딕</vt:lpstr>
      <vt:lpstr>맑은 고딕</vt:lpstr>
      <vt:lpstr>굴림체</vt:lpstr>
      <vt:lpstr>Arial</vt:lpstr>
      <vt:lpstr>Office 테마</vt:lpstr>
      <vt:lpstr>   과정명: AI 서비스 개발  팀명: CalCal (5조)  팀원: 김주현, 서광채, 한현도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현수 한</dc:creator>
  <cp:lastModifiedBy>현수 한</cp:lastModifiedBy>
  <cp:revision>11</cp:revision>
  <dcterms:created xsi:type="dcterms:W3CDTF">2020-09-03T05:13:58Z</dcterms:created>
  <dcterms:modified xsi:type="dcterms:W3CDTF">2020-09-03T06:48:06Z</dcterms:modified>
</cp:coreProperties>
</file>